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notesMasterIdLst>
    <p:notesMasterId r:id="rId14"/>
  </p:notesMasterIdLst>
  <p:sldIdLst>
    <p:sldId id="265" r:id="rId2"/>
    <p:sldId id="294" r:id="rId3"/>
    <p:sldId id="321" r:id="rId4"/>
    <p:sldId id="322" r:id="rId5"/>
    <p:sldId id="323" r:id="rId6"/>
    <p:sldId id="324" r:id="rId7"/>
    <p:sldId id="325" r:id="rId8"/>
    <p:sldId id="326" r:id="rId9"/>
    <p:sldId id="327" r:id="rId10"/>
    <p:sldId id="328" r:id="rId11"/>
    <p:sldId id="320" r:id="rId12"/>
    <p:sldId id="311"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03" autoAdjust="0"/>
    <p:restoredTop sz="94624" autoAdjust="0"/>
  </p:normalViewPr>
  <p:slideViewPr>
    <p:cSldViewPr>
      <p:cViewPr varScale="1">
        <p:scale>
          <a:sx n="110" d="100"/>
          <a:sy n="110" d="100"/>
        </p:scale>
        <p:origin x="176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D4D6C7-0A11-4713-A471-4D362F8C76A6}" type="datetimeFigureOut">
              <a:rPr lang="ru-RU" smtClean="0"/>
              <a:t>22.12.2021</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094A72-C90B-4152-9C44-75046701618C}" type="slidenum">
              <a:rPr lang="ru-RU" smtClean="0"/>
              <a:t>‹#›</a:t>
            </a:fld>
            <a:endParaRPr lang="ru-RU"/>
          </a:p>
        </p:txBody>
      </p:sp>
    </p:spTree>
    <p:extLst>
      <p:ext uri="{BB962C8B-B14F-4D97-AF65-F5344CB8AC3E}">
        <p14:creationId xmlns:p14="http://schemas.microsoft.com/office/powerpoint/2010/main" val="4200808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C094A72-C90B-4152-9C44-75046701618C}" type="slidenum">
              <a:rPr lang="ru-RU" smtClean="0"/>
              <a:t>2</a:t>
            </a:fld>
            <a:endParaRPr lang="ru-RU"/>
          </a:p>
        </p:txBody>
      </p:sp>
    </p:spTree>
    <p:extLst>
      <p:ext uri="{BB962C8B-B14F-4D97-AF65-F5344CB8AC3E}">
        <p14:creationId xmlns:p14="http://schemas.microsoft.com/office/powerpoint/2010/main" val="3496826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3584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79532352-9909-4D1C-811F-2FBBFE8C499A}" type="slidenum">
              <a:rPr lang="ru-RU" altLang="ru-RU"/>
              <a:pPr eaLnBrk="1" hangingPunct="1"/>
              <a:t>3</a:t>
            </a:fld>
            <a:endParaRPr lang="ru-RU" altLang="ru-RU"/>
          </a:p>
        </p:txBody>
      </p:sp>
    </p:spTree>
    <p:extLst>
      <p:ext uri="{BB962C8B-B14F-4D97-AF65-F5344CB8AC3E}">
        <p14:creationId xmlns:p14="http://schemas.microsoft.com/office/powerpoint/2010/main" val="3661152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3686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06A07C41-40F2-4F65-97BE-78EA538E7446}" type="slidenum">
              <a:rPr lang="ru-RU" altLang="ru-RU"/>
              <a:pPr eaLnBrk="1" hangingPunct="1"/>
              <a:t>4</a:t>
            </a:fld>
            <a:endParaRPr lang="ru-RU" altLang="ru-RU"/>
          </a:p>
        </p:txBody>
      </p:sp>
    </p:spTree>
    <p:extLst>
      <p:ext uri="{BB962C8B-B14F-4D97-AF65-F5344CB8AC3E}">
        <p14:creationId xmlns:p14="http://schemas.microsoft.com/office/powerpoint/2010/main" val="18661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3789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90DC079F-4698-49BD-84F4-F7A641982B23}" type="slidenum">
              <a:rPr lang="ru-RU" altLang="ru-RU"/>
              <a:pPr eaLnBrk="1" hangingPunct="1"/>
              <a:t>5</a:t>
            </a:fld>
            <a:endParaRPr lang="ru-RU" altLang="ru-RU"/>
          </a:p>
        </p:txBody>
      </p:sp>
    </p:spTree>
    <p:extLst>
      <p:ext uri="{BB962C8B-B14F-4D97-AF65-F5344CB8AC3E}">
        <p14:creationId xmlns:p14="http://schemas.microsoft.com/office/powerpoint/2010/main" val="1654476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3891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5BBC6A1E-49B0-4756-B5AB-87BE008E7AC0}" type="slidenum">
              <a:rPr lang="ru-RU" altLang="ru-RU"/>
              <a:pPr eaLnBrk="1" hangingPunct="1"/>
              <a:t>6</a:t>
            </a:fld>
            <a:endParaRPr lang="ru-RU" altLang="ru-RU"/>
          </a:p>
        </p:txBody>
      </p:sp>
    </p:spTree>
    <p:extLst>
      <p:ext uri="{BB962C8B-B14F-4D97-AF65-F5344CB8AC3E}">
        <p14:creationId xmlns:p14="http://schemas.microsoft.com/office/powerpoint/2010/main" val="2997309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3994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93E1B099-9B24-4B03-9789-B582022690D2}" type="slidenum">
              <a:rPr lang="ru-RU" altLang="ru-RU"/>
              <a:pPr eaLnBrk="1" hangingPunct="1"/>
              <a:t>7</a:t>
            </a:fld>
            <a:endParaRPr lang="ru-RU" altLang="ru-RU"/>
          </a:p>
        </p:txBody>
      </p:sp>
    </p:spTree>
    <p:extLst>
      <p:ext uri="{BB962C8B-B14F-4D97-AF65-F5344CB8AC3E}">
        <p14:creationId xmlns:p14="http://schemas.microsoft.com/office/powerpoint/2010/main" val="3803898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4096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72FDFD8F-B4B4-40BC-A243-DB2516E50558}" type="slidenum">
              <a:rPr lang="ru-RU" altLang="ru-RU"/>
              <a:pPr eaLnBrk="1" hangingPunct="1"/>
              <a:t>8</a:t>
            </a:fld>
            <a:endParaRPr lang="ru-RU" altLang="ru-RU"/>
          </a:p>
        </p:txBody>
      </p:sp>
    </p:spTree>
    <p:extLst>
      <p:ext uri="{BB962C8B-B14F-4D97-AF65-F5344CB8AC3E}">
        <p14:creationId xmlns:p14="http://schemas.microsoft.com/office/powerpoint/2010/main" val="2645397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4198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B248E781-1366-4878-A951-92EDDF7323E4}" type="slidenum">
              <a:rPr lang="ru-RU" altLang="ru-RU"/>
              <a:pPr eaLnBrk="1" hangingPunct="1"/>
              <a:t>9</a:t>
            </a:fld>
            <a:endParaRPr lang="ru-RU" altLang="ru-RU"/>
          </a:p>
        </p:txBody>
      </p:sp>
    </p:spTree>
    <p:extLst>
      <p:ext uri="{BB962C8B-B14F-4D97-AF65-F5344CB8AC3E}">
        <p14:creationId xmlns:p14="http://schemas.microsoft.com/office/powerpoint/2010/main" val="2118120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4301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7FEE021F-7677-4FC1-9057-762333AD73B8}" type="slidenum">
              <a:rPr lang="ru-RU" altLang="ru-RU"/>
              <a:pPr eaLnBrk="1" hangingPunct="1"/>
              <a:t>10</a:t>
            </a:fld>
            <a:endParaRPr lang="ru-RU" altLang="ru-RU"/>
          </a:p>
        </p:txBody>
      </p:sp>
    </p:spTree>
    <p:extLst>
      <p:ext uri="{BB962C8B-B14F-4D97-AF65-F5344CB8AC3E}">
        <p14:creationId xmlns:p14="http://schemas.microsoft.com/office/powerpoint/2010/main" val="3905387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22.12.2021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084161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22.12.2021</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223085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22.12.2021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41885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22.12.2021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798265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22.12.2021</a:t>
            </a:fld>
            <a:endParaRPr lang="ru-RU"/>
          </a:p>
        </p:txBody>
      </p:sp>
      <p:sp>
        <p:nvSpPr>
          <p:cNvPr id="8" name="Footer Placeholder 7"/>
          <p:cNvSpPr>
            <a:spLocks noGrp="1"/>
          </p:cNvSpPr>
          <p:nvPr>
            <p:ph type="ftr" sz="quarter" idx="11"/>
          </p:nvPr>
        </p:nvSpPr>
        <p:spPr/>
        <p:txBody>
          <a:bodyPr/>
          <a:lstStyle/>
          <a:p>
            <a:endParaRPr lang="ru-RU"/>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678098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22.12.2021</a:t>
            </a:fld>
            <a:endParaRPr lang="ru-RU"/>
          </a:p>
        </p:txBody>
      </p:sp>
      <p:sp>
        <p:nvSpPr>
          <p:cNvPr id="4" name="Footer Placeholder 3"/>
          <p:cNvSpPr>
            <a:spLocks noGrp="1"/>
          </p:cNvSpPr>
          <p:nvPr>
            <p:ph type="ftr" sz="quarter" idx="11"/>
          </p:nvPr>
        </p:nvSpPr>
        <p:spPr/>
        <p:txBody>
          <a:bodyPr/>
          <a:lstStyle/>
          <a:p>
            <a:endParaRPr lang="ru-RU"/>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600665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22.12.2021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574166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22.12.2021</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399365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22.12.2021</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03576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22.12.2021</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236218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22.12.2021</a:t>
            </a:fld>
            <a:endParaRPr lang="ru-RU"/>
          </a:p>
        </p:txBody>
      </p:sp>
      <p:sp>
        <p:nvSpPr>
          <p:cNvPr id="5" name="Footer Placeholder 4"/>
          <p:cNvSpPr>
            <a:spLocks noGrp="1"/>
          </p:cNvSpPr>
          <p:nvPr>
            <p:ph type="ftr" sz="quarter" idx="11"/>
          </p:nvPr>
        </p:nvSpPr>
        <p:spPr/>
        <p:txBody>
          <a:bodyPr/>
          <a:lstStyle/>
          <a:p>
            <a:endParaRPr lang="ru-RU"/>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90754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22.12.2021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066643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22.12.2021</a:t>
            </a:fld>
            <a:endParaRPr lang="ru-RU"/>
          </a:p>
        </p:txBody>
      </p:sp>
      <p:sp>
        <p:nvSpPr>
          <p:cNvPr id="6" name="Footer Placeholder 5"/>
          <p:cNvSpPr>
            <a:spLocks noGrp="1"/>
          </p:cNvSpPr>
          <p:nvPr>
            <p:ph type="ftr" sz="quarter" idx="11"/>
          </p:nvPr>
        </p:nvSpPr>
        <p:spPr/>
        <p:txBody>
          <a:bodyPr/>
          <a:lstStyle/>
          <a:p>
            <a:endParaRPr lang="ru-RU"/>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6241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22.12.2021</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055366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22.12.2021</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064132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22.12.2021</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343778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4C71EC6-210F-42DE-9C53-41977AD35B3D}" type="datetimeFigureOut">
              <a:rPr lang="ru-RU" smtClean="0"/>
              <a:t>22.12.2021</a:t>
            </a:fld>
            <a:endParaRPr lang="ru-RU"/>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4155604147"/>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396552" y="1124744"/>
            <a:ext cx="9865096" cy="2262781"/>
          </a:xfrm>
        </p:spPr>
        <p:txBody>
          <a:bodyPr>
            <a:noAutofit/>
          </a:bodyPr>
          <a:lstStyle/>
          <a:p>
            <a:pPr algn="ctr"/>
            <a:r>
              <a:rPr lang="ru-RU" sz="4400" dirty="0" smtClean="0"/>
              <a:t>	Организация и планирование строительства</a:t>
            </a:r>
            <a:br>
              <a:rPr lang="ru-RU" sz="4400" dirty="0" smtClean="0"/>
            </a:br>
            <a:r>
              <a:rPr lang="ru-RU" sz="4400" dirty="0" smtClean="0"/>
              <a:t> транспортных сооружений</a:t>
            </a:r>
            <a:endParaRPr lang="ru-RU" sz="4400" dirty="0"/>
          </a:p>
        </p:txBody>
      </p:sp>
    </p:spTree>
    <p:extLst>
      <p:ext uri="{BB962C8B-B14F-4D97-AF65-F5344CB8AC3E}">
        <p14:creationId xmlns:p14="http://schemas.microsoft.com/office/powerpoint/2010/main" val="41792748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24744"/>
            <a:ext cx="8280920" cy="3168352"/>
          </a:xfrm>
        </p:spPr>
        <p:txBody>
          <a:bodyPr>
            <a:noAutofit/>
          </a:bodyPr>
          <a:lstStyle/>
          <a:p>
            <a:pPr algn="ctr"/>
            <a:r>
              <a:rPr lang="ru-RU" sz="6000" dirty="0" err="1"/>
              <a:t>ОиПСТР</a:t>
            </a:r>
            <a:r>
              <a:rPr lang="ru-RU" sz="6000" dirty="0"/>
              <a:t> </a:t>
            </a:r>
            <a:r>
              <a:rPr lang="ru-RU" sz="4000" dirty="0" smtClean="0"/>
              <a:t> </a:t>
            </a:r>
            <a:r>
              <a:rPr lang="ru-RU" sz="4400" dirty="0"/>
              <a:t>Тема 6 Лекция 9 Организация строительства автомобильных дорог.</a:t>
            </a:r>
            <a:endParaRPr lang="ru-RU" sz="6600" dirty="0"/>
          </a:p>
        </p:txBody>
      </p:sp>
    </p:spTree>
    <p:extLst>
      <p:ext uri="{BB962C8B-B14F-4D97-AF65-F5344CB8AC3E}">
        <p14:creationId xmlns:p14="http://schemas.microsoft.com/office/powerpoint/2010/main" val="3491747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Grp="1" noChangeArrowheads="1"/>
          </p:cNvSpPr>
          <p:nvPr>
            <p:ph type="ctrTitle"/>
          </p:nvPr>
        </p:nvSpPr>
        <p:spPr>
          <a:xfrm>
            <a:off x="539750" y="115888"/>
            <a:ext cx="8135938" cy="792162"/>
          </a:xfrm>
          <a:solidFill>
            <a:srgbClr val="A1A5FD"/>
          </a:solidFill>
          <a:ln w="50800">
            <a:solidFill>
              <a:srgbClr val="000000"/>
            </a:solidFill>
            <a:miter lim="800000"/>
            <a:headEnd/>
            <a:tailEnd/>
          </a:ln>
        </p:spPr>
        <p:txBody>
          <a:bodyPr>
            <a:normAutofit/>
          </a:bodyPr>
          <a:lstStyle/>
          <a:p>
            <a:pPr algn="ctr" eaLnBrk="1" hangingPunct="1">
              <a:lnSpc>
                <a:spcPts val="3000"/>
              </a:lnSpc>
              <a:spcBef>
                <a:spcPct val="20000"/>
              </a:spcBef>
              <a:defRPr/>
            </a:pPr>
            <a:r>
              <a:rPr lang="ru-RU" sz="2100" b="1" i="1" dirty="0" smtClean="0">
                <a:solidFill>
                  <a:srgbClr val="000000"/>
                </a:solidFill>
                <a:effectLst>
                  <a:outerShdw blurRad="38100" dist="38100" dir="2700000" algn="tl">
                    <a:srgbClr val="FFFFFF"/>
                  </a:outerShdw>
                </a:effectLst>
              </a:rPr>
              <a:t>Земляное </a:t>
            </a:r>
            <a:r>
              <a:rPr lang="ru-RU" sz="2100" b="1" i="1" dirty="0" smtClean="0">
                <a:solidFill>
                  <a:srgbClr val="000000"/>
                </a:solidFill>
                <a:effectLst>
                  <a:outerShdw blurRad="38100" dist="38100" dir="2700000" algn="tl">
                    <a:srgbClr val="FFFFFF"/>
                  </a:outerShdw>
                </a:effectLst>
              </a:rPr>
              <a:t>полотно</a:t>
            </a:r>
            <a:endParaRPr lang="ru-RU" sz="2100" dirty="0" smtClean="0">
              <a:solidFill>
                <a:srgbClr val="000000"/>
              </a:solidFill>
              <a:effectLst>
                <a:outerShdw blurRad="38100" dist="38100" dir="2700000" algn="tl">
                  <a:srgbClr val="FFFFFF"/>
                </a:outerShdw>
              </a:effectLst>
            </a:endParaRPr>
          </a:p>
        </p:txBody>
      </p:sp>
      <p:sp>
        <p:nvSpPr>
          <p:cNvPr id="9219" name="Прямоугольник 1"/>
          <p:cNvSpPr>
            <a:spLocks noChangeArrowheads="1"/>
          </p:cNvSpPr>
          <p:nvPr/>
        </p:nvSpPr>
        <p:spPr bwMode="auto">
          <a:xfrm>
            <a:off x="539750" y="1341438"/>
            <a:ext cx="8208963" cy="1754187"/>
          </a:xfrm>
          <a:prstGeom prst="rect">
            <a:avLst/>
          </a:prstGeom>
          <a:solidFill>
            <a:srgbClr val="F0F8A6"/>
          </a:solidFill>
          <a:ln w="22225">
            <a:solidFill>
              <a:srgbClr val="7030A0"/>
            </a:solidFill>
            <a:miter lim="800000"/>
            <a:headEnd/>
            <a:tailEnd/>
          </a:ln>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a:solidFill>
                  <a:srgbClr val="C00000"/>
                </a:solidFill>
              </a:rPr>
              <a:t>Техноло́гия</a:t>
            </a:r>
            <a:r>
              <a:rPr lang="ru-RU" altLang="ru-RU">
                <a:solidFill>
                  <a:srgbClr val="FF0000"/>
                </a:solidFill>
              </a:rPr>
              <a:t> </a:t>
            </a:r>
            <a:r>
              <a:rPr lang="ru-RU" altLang="ru-RU">
                <a:solidFill>
                  <a:srgbClr val="000000"/>
                </a:solidFill>
              </a:rPr>
              <a:t>— </a:t>
            </a:r>
            <a:r>
              <a:rPr lang="ru-RU" altLang="ru-RU">
                <a:solidFill>
                  <a:srgbClr val="002060"/>
                </a:solidFill>
              </a:rPr>
              <a:t>совокупность методов и инструментов для достижения желаемого результата; способ преобразования данного в необходимое.</a:t>
            </a:r>
          </a:p>
          <a:p>
            <a:pPr eaLnBrk="1" hangingPunct="1"/>
            <a:r>
              <a:rPr lang="ru-RU" altLang="ru-RU">
                <a:solidFill>
                  <a:srgbClr val="000000"/>
                </a:solidFill>
              </a:rPr>
              <a:t>Происходит от греческого </a:t>
            </a:r>
            <a:r>
              <a:rPr lang="ru-RU" altLang="ru-RU">
                <a:solidFill>
                  <a:srgbClr val="C00000"/>
                </a:solidFill>
              </a:rPr>
              <a:t>(</a:t>
            </a:r>
            <a:r>
              <a:rPr lang="el-GR" altLang="ru-RU">
                <a:solidFill>
                  <a:srgbClr val="C00000"/>
                </a:solidFill>
              </a:rPr>
              <a:t>τέχνη</a:t>
            </a:r>
            <a:r>
              <a:rPr lang="ru-RU" altLang="ru-RU">
                <a:solidFill>
                  <a:srgbClr val="C00000"/>
                </a:solidFill>
              </a:rPr>
              <a:t>)</a:t>
            </a:r>
            <a:r>
              <a:rPr lang="ru-RU" altLang="ru-RU">
                <a:solidFill>
                  <a:srgbClr val="000000"/>
                </a:solidFill>
              </a:rPr>
              <a:t>— искусство, мастерство, умение и греческого </a:t>
            </a:r>
            <a:r>
              <a:rPr lang="ru-RU" altLang="ru-RU">
                <a:solidFill>
                  <a:srgbClr val="C00000"/>
                </a:solidFill>
              </a:rPr>
              <a:t>(</a:t>
            </a:r>
            <a:r>
              <a:rPr lang="el-GR" altLang="ru-RU">
                <a:solidFill>
                  <a:srgbClr val="C00000"/>
                </a:solidFill>
              </a:rPr>
              <a:t>λόγος</a:t>
            </a:r>
            <a:r>
              <a:rPr lang="ru-RU" altLang="ru-RU">
                <a:solidFill>
                  <a:srgbClr val="C00000"/>
                </a:solidFill>
              </a:rPr>
              <a:t>)</a:t>
            </a:r>
            <a:r>
              <a:rPr lang="ru-RU" altLang="ru-RU">
                <a:solidFill>
                  <a:srgbClr val="000000"/>
                </a:solidFill>
              </a:rPr>
              <a:t> — слово, мысль, методика, способ производства, изучение)</a:t>
            </a:r>
            <a:endParaRPr lang="ru-RU" altLang="ru-RU">
              <a:solidFill>
                <a:srgbClr val="002060"/>
              </a:solidFill>
            </a:endParaRPr>
          </a:p>
        </p:txBody>
      </p:sp>
      <p:sp>
        <p:nvSpPr>
          <p:cNvPr id="9220" name="Прямоугольник 2"/>
          <p:cNvSpPr>
            <a:spLocks noChangeArrowheads="1"/>
          </p:cNvSpPr>
          <p:nvPr/>
        </p:nvSpPr>
        <p:spPr bwMode="auto">
          <a:xfrm>
            <a:off x="539750" y="3429000"/>
            <a:ext cx="8208963" cy="3140075"/>
          </a:xfrm>
          <a:prstGeom prst="rect">
            <a:avLst/>
          </a:prstGeom>
          <a:solidFill>
            <a:srgbClr val="E3C2B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a:solidFill>
                  <a:srgbClr val="002060"/>
                </a:solidFill>
              </a:rPr>
              <a:t>Технология</a:t>
            </a:r>
            <a:r>
              <a:rPr lang="ru-RU" altLang="ru-RU"/>
              <a:t> </a:t>
            </a:r>
            <a:r>
              <a:rPr lang="ru-RU" altLang="ru-RU">
                <a:solidFill>
                  <a:srgbClr val="000000"/>
                </a:solidFill>
              </a:rPr>
              <a:t>-</a:t>
            </a:r>
            <a:r>
              <a:rPr lang="ru-RU" altLang="ru-RU"/>
              <a:t> </a:t>
            </a:r>
            <a:r>
              <a:rPr lang="ru-RU" altLang="ru-RU">
                <a:solidFill>
                  <a:srgbClr val="000000"/>
                </a:solidFill>
              </a:rPr>
              <a:t>в широком смысле - объем знаний, которые можно использовать для производства товаров и услуг из экономических ресурсов. </a:t>
            </a:r>
          </a:p>
          <a:p>
            <a:pPr eaLnBrk="1" hangingPunct="1"/>
            <a:r>
              <a:rPr lang="ru-RU" altLang="ru-RU">
                <a:solidFill>
                  <a:srgbClr val="002060"/>
                </a:solidFill>
              </a:rPr>
              <a:t>Технология</a:t>
            </a:r>
            <a:r>
              <a:rPr lang="ru-RU" altLang="ru-RU">
                <a:solidFill>
                  <a:srgbClr val="000000"/>
                </a:solidFill>
              </a:rPr>
              <a:t> - в узком смысле - способ преобразования вещества, энергии, информации в процессе изготовления продукции, обработки и переработки материалов, сборки готовых изделий, контроля качества, управления. </a:t>
            </a:r>
          </a:p>
          <a:p>
            <a:pPr eaLnBrk="1" hangingPunct="1"/>
            <a:r>
              <a:rPr lang="ru-RU" altLang="ru-RU">
                <a:solidFill>
                  <a:srgbClr val="002060"/>
                </a:solidFill>
              </a:rPr>
              <a:t>Технология</a:t>
            </a:r>
            <a:r>
              <a:rPr lang="ru-RU" altLang="ru-RU">
                <a:solidFill>
                  <a:srgbClr val="000000"/>
                </a:solidFill>
              </a:rPr>
              <a:t> включает в себе методы, приемы, режим работы, последовательность операций и процедур, она тесно связана с применяемыми средствами, оборудованием, инструментами, используемыми материалами.</a:t>
            </a:r>
          </a:p>
        </p:txBody>
      </p:sp>
    </p:spTree>
    <p:extLst>
      <p:ext uri="{BB962C8B-B14F-4D97-AF65-F5344CB8AC3E}">
        <p14:creationId xmlns:p14="http://schemas.microsoft.com/office/powerpoint/2010/main" val="13546425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8313" y="549275"/>
            <a:ext cx="8207375" cy="5354638"/>
          </a:xfrm>
          <a:prstGeom prst="rect">
            <a:avLst/>
          </a:prstGeom>
          <a:solidFill>
            <a:srgbClr val="F0F8A6"/>
          </a:solidFill>
        </p:spPr>
        <p:txBody>
          <a:bodyPr>
            <a:spAutoFit/>
          </a:bodyPr>
          <a:lstStyle/>
          <a:p>
            <a:pPr>
              <a:defRPr/>
            </a:pPr>
            <a:r>
              <a:rPr lang="ru-RU" altLang="ru-RU" dirty="0">
                <a:solidFill>
                  <a:srgbClr val="002060"/>
                </a:solidFill>
                <a:cs typeface="Arial" charset="0"/>
              </a:rPr>
              <a:t>Технология строительства автомобильных дорог </a:t>
            </a:r>
            <a:r>
              <a:rPr lang="ru-RU" altLang="ru-RU" dirty="0">
                <a:solidFill>
                  <a:srgbClr val="000000"/>
                </a:solidFill>
                <a:cs typeface="Arial" charset="0"/>
              </a:rPr>
              <a:t>–</a:t>
            </a:r>
            <a:r>
              <a:rPr lang="ru-RU" altLang="ru-RU" dirty="0">
                <a:cs typeface="Arial" charset="0"/>
              </a:rPr>
              <a:t> </a:t>
            </a:r>
            <a:r>
              <a:rPr lang="ru-RU" altLang="ru-RU" dirty="0">
                <a:solidFill>
                  <a:srgbClr val="000000"/>
                </a:solidFill>
                <a:cs typeface="Arial" charset="0"/>
              </a:rPr>
              <a:t>это совокупность процессов и методов получения, изготовления и переработки сырья и материалов для устройства отдельных сооружений. Она состоит из приемов и рабочих операций, выполняемых в строго определенной последовательности и цикличности</a:t>
            </a:r>
          </a:p>
          <a:p>
            <a:pPr>
              <a:defRPr/>
            </a:pPr>
            <a:r>
              <a:rPr lang="ru-RU" altLang="ru-RU" dirty="0">
                <a:solidFill>
                  <a:srgbClr val="000000"/>
                </a:solidFill>
                <a:cs typeface="Arial" charset="0"/>
              </a:rPr>
              <a:t>Технология учитывает свойства дорожно-строительных материалов, взаимодействие их с рабочими органами дорожно-строительных машин и механизацию процессов.</a:t>
            </a:r>
          </a:p>
          <a:p>
            <a:pPr>
              <a:defRPr/>
            </a:pPr>
            <a:r>
              <a:rPr lang="ru-RU" dirty="0">
                <a:solidFill>
                  <a:srgbClr val="C00000"/>
                </a:solidFill>
                <a:cs typeface="+mn-cs"/>
              </a:rPr>
              <a:t>Технический </a:t>
            </a:r>
            <a:r>
              <a:rPr lang="ru-RU" dirty="0">
                <a:solidFill>
                  <a:srgbClr val="C00000"/>
                </a:solidFill>
                <a:cs typeface="+mn-cs"/>
              </a:rPr>
              <a:t>контроль </a:t>
            </a:r>
            <a:r>
              <a:rPr lang="ru-RU" dirty="0">
                <a:solidFill>
                  <a:srgbClr val="000000"/>
                </a:solidFill>
                <a:cs typeface="+mn-cs"/>
              </a:rPr>
              <a:t>на производстве тоже является частью технологии. Результаты контроля качества оформляются специальными документами (В дорожном строительстве таких документов два: </a:t>
            </a:r>
            <a:r>
              <a:rPr lang="ru-RU" dirty="0">
                <a:solidFill>
                  <a:srgbClr val="002060"/>
                </a:solidFill>
                <a:cs typeface="+mn-cs"/>
              </a:rPr>
              <a:t>акт отбора проб</a:t>
            </a:r>
            <a:r>
              <a:rPr lang="ru-RU" dirty="0">
                <a:solidFill>
                  <a:srgbClr val="000000"/>
                </a:solidFill>
                <a:cs typeface="+mn-cs"/>
              </a:rPr>
              <a:t> и </a:t>
            </a:r>
            <a:r>
              <a:rPr lang="ru-RU" dirty="0">
                <a:solidFill>
                  <a:srgbClr val="002060"/>
                </a:solidFill>
                <a:cs typeface="+mn-cs"/>
              </a:rPr>
              <a:t>протокол испытаний</a:t>
            </a:r>
            <a:r>
              <a:rPr lang="ru-RU" dirty="0">
                <a:solidFill>
                  <a:srgbClr val="000000"/>
                </a:solidFill>
                <a:cs typeface="+mn-cs"/>
              </a:rPr>
              <a:t>). </a:t>
            </a:r>
          </a:p>
          <a:p>
            <a:pPr>
              <a:defRPr/>
            </a:pPr>
            <a:r>
              <a:rPr lang="ru-RU" dirty="0">
                <a:solidFill>
                  <a:srgbClr val="C00000"/>
                </a:solidFill>
                <a:cs typeface="+mn-cs"/>
              </a:rPr>
              <a:t>Разработкой технологий занимаются</a:t>
            </a:r>
            <a:r>
              <a:rPr lang="ru-RU" dirty="0">
                <a:solidFill>
                  <a:srgbClr val="000000"/>
                </a:solidFill>
                <a:cs typeface="+mn-cs"/>
              </a:rPr>
              <a:t> </a:t>
            </a:r>
          </a:p>
          <a:p>
            <a:pPr marL="342900" indent="-342900">
              <a:buFontTx/>
              <a:buAutoNum type="arabicPeriod"/>
              <a:defRPr/>
            </a:pPr>
            <a:r>
              <a:rPr lang="ru-RU" dirty="0">
                <a:solidFill>
                  <a:srgbClr val="000000"/>
                </a:solidFill>
                <a:cs typeface="+mn-cs"/>
              </a:rPr>
              <a:t>Технологи</a:t>
            </a:r>
          </a:p>
          <a:p>
            <a:pPr marL="342900" indent="-342900">
              <a:buFontTx/>
              <a:buAutoNum type="arabicPeriod"/>
              <a:defRPr/>
            </a:pPr>
            <a:r>
              <a:rPr lang="ru-RU" dirty="0">
                <a:solidFill>
                  <a:srgbClr val="000000"/>
                </a:solidFill>
                <a:cs typeface="+mn-cs"/>
              </a:rPr>
              <a:t>Инженеры</a:t>
            </a:r>
          </a:p>
          <a:p>
            <a:pPr marL="342900" indent="-342900">
              <a:buFontTx/>
              <a:buAutoNum type="arabicPeriod"/>
              <a:defRPr/>
            </a:pPr>
            <a:r>
              <a:rPr lang="ru-RU" dirty="0">
                <a:solidFill>
                  <a:srgbClr val="000000"/>
                </a:solidFill>
                <a:cs typeface="+mn-cs"/>
              </a:rPr>
              <a:t>Конструкторы</a:t>
            </a:r>
          </a:p>
          <a:p>
            <a:pPr marL="342900" indent="-342900">
              <a:buFontTx/>
              <a:buAutoNum type="arabicPeriod"/>
              <a:defRPr/>
            </a:pPr>
            <a:r>
              <a:rPr lang="ru-RU" dirty="0">
                <a:solidFill>
                  <a:srgbClr val="000000"/>
                </a:solidFill>
                <a:cs typeface="+mn-cs"/>
              </a:rPr>
              <a:t>Программисты </a:t>
            </a:r>
          </a:p>
          <a:p>
            <a:pPr marL="342900" indent="-342900">
              <a:buFontTx/>
              <a:buAutoNum type="arabicPeriod"/>
              <a:defRPr/>
            </a:pPr>
            <a:r>
              <a:rPr lang="ru-RU" dirty="0">
                <a:solidFill>
                  <a:srgbClr val="000000"/>
                </a:solidFill>
                <a:cs typeface="+mn-cs"/>
              </a:rPr>
              <a:t>Прочие специалисты в соответствующих областях.</a:t>
            </a:r>
          </a:p>
        </p:txBody>
      </p:sp>
    </p:spTree>
    <p:extLst>
      <p:ext uri="{BB962C8B-B14F-4D97-AF65-F5344CB8AC3E}">
        <p14:creationId xmlns:p14="http://schemas.microsoft.com/office/powerpoint/2010/main" val="15799714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Прямоугольник 1"/>
          <p:cNvSpPr>
            <a:spLocks noChangeArrowheads="1"/>
          </p:cNvSpPr>
          <p:nvPr/>
        </p:nvSpPr>
        <p:spPr bwMode="auto">
          <a:xfrm>
            <a:off x="2916238" y="182563"/>
            <a:ext cx="3138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t>ОРГАНИЗАЦИЯ РАБОТ</a:t>
            </a:r>
          </a:p>
        </p:txBody>
      </p:sp>
      <p:sp>
        <p:nvSpPr>
          <p:cNvPr id="11267" name="Прямоугольник 2"/>
          <p:cNvSpPr>
            <a:spLocks noChangeArrowheads="1"/>
          </p:cNvSpPr>
          <p:nvPr/>
        </p:nvSpPr>
        <p:spPr bwMode="auto">
          <a:xfrm>
            <a:off x="468313" y="549275"/>
            <a:ext cx="85677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t>Все виды работ </a:t>
            </a:r>
            <a:r>
              <a:rPr lang="ru-RU" altLang="ru-RU"/>
              <a:t>по характерным особенностям их организации, применяемым средствам и назначению подразделяют на:</a:t>
            </a:r>
            <a:r>
              <a:rPr lang="ru-RU" altLang="ru-RU" b="1"/>
              <a:t> </a:t>
            </a:r>
            <a:r>
              <a:rPr lang="ru-RU" altLang="ru-RU" b="1">
                <a:solidFill>
                  <a:srgbClr val="FFC000"/>
                </a:solidFill>
              </a:rPr>
              <a:t>заготовительные, транспортные и строительно-монтажные</a:t>
            </a:r>
          </a:p>
        </p:txBody>
      </p:sp>
      <p:sp>
        <p:nvSpPr>
          <p:cNvPr id="11268" name="Прямоугольник 4"/>
          <p:cNvSpPr>
            <a:spLocks noChangeArrowheads="1"/>
          </p:cNvSpPr>
          <p:nvPr/>
        </p:nvSpPr>
        <p:spPr bwMode="auto">
          <a:xfrm>
            <a:off x="468313" y="1484313"/>
            <a:ext cx="85677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solidFill>
                  <a:srgbClr val="FFC000"/>
                </a:solidFill>
              </a:rPr>
              <a:t>Заготовительные работы</a:t>
            </a:r>
            <a:r>
              <a:rPr lang="ru-RU" altLang="ru-RU">
                <a:solidFill>
                  <a:srgbClr val="FFC000"/>
                </a:solidFill>
              </a:rPr>
              <a:t> </a:t>
            </a:r>
            <a:r>
              <a:rPr lang="ru-RU" altLang="ru-RU"/>
              <a:t>включают подготовку и хранение материалов, полуфабрикатов и изделий, изготавливаемых производственными предприятиями  строительной организации</a:t>
            </a:r>
            <a:endParaRPr lang="ru-RU" altLang="ru-RU" b="1">
              <a:solidFill>
                <a:srgbClr val="FFC000"/>
              </a:solidFill>
            </a:endParaRPr>
          </a:p>
        </p:txBody>
      </p:sp>
      <p:sp>
        <p:nvSpPr>
          <p:cNvPr id="11269" name="Прямоугольник 5"/>
          <p:cNvSpPr>
            <a:spLocks noChangeArrowheads="1"/>
          </p:cNvSpPr>
          <p:nvPr/>
        </p:nvSpPr>
        <p:spPr bwMode="auto">
          <a:xfrm>
            <a:off x="468313" y="2420938"/>
            <a:ext cx="85677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solidFill>
                  <a:srgbClr val="FFC000"/>
                </a:solidFill>
              </a:rPr>
              <a:t>Транспортные работы</a:t>
            </a:r>
            <a:r>
              <a:rPr lang="ru-RU" altLang="ru-RU">
                <a:solidFill>
                  <a:srgbClr val="FFC000"/>
                </a:solidFill>
              </a:rPr>
              <a:t> </a:t>
            </a:r>
            <a:r>
              <a:rPr lang="ru-RU" altLang="ru-RU"/>
              <a:t>включают перевозку материалов, полуфабрикатов и изделий к строящейся дороге и вдоль нее к местам укладки</a:t>
            </a:r>
            <a:endParaRPr lang="ru-RU" altLang="ru-RU" b="1">
              <a:solidFill>
                <a:srgbClr val="FFC000"/>
              </a:solidFill>
            </a:endParaRPr>
          </a:p>
        </p:txBody>
      </p:sp>
      <p:sp>
        <p:nvSpPr>
          <p:cNvPr id="11270" name="Прямоугольник 6"/>
          <p:cNvSpPr>
            <a:spLocks noChangeArrowheads="1"/>
          </p:cNvSpPr>
          <p:nvPr/>
        </p:nvSpPr>
        <p:spPr bwMode="auto">
          <a:xfrm>
            <a:off x="468313" y="3357563"/>
            <a:ext cx="85677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solidFill>
                  <a:srgbClr val="FFC000"/>
                </a:solidFill>
              </a:rPr>
              <a:t>Строительно-монтажные работы</a:t>
            </a:r>
            <a:r>
              <a:rPr lang="ru-RU" altLang="ru-RU">
                <a:solidFill>
                  <a:srgbClr val="FFC000"/>
                </a:solidFill>
              </a:rPr>
              <a:t> </a:t>
            </a:r>
            <a:r>
              <a:rPr lang="ru-RU" altLang="ru-RU"/>
              <a:t>включают подготовительные работы, сооружение земляного полотна и искусственных сооружений, дорожной одежды, обстановки пути, зданий и сооружений для обустройства дорог.</a:t>
            </a:r>
            <a:endParaRPr lang="ru-RU" altLang="ru-RU" b="1">
              <a:solidFill>
                <a:srgbClr val="FFC000"/>
              </a:solidFill>
            </a:endParaRPr>
          </a:p>
        </p:txBody>
      </p:sp>
      <p:sp>
        <p:nvSpPr>
          <p:cNvPr id="11271" name="Прямоугольник 7"/>
          <p:cNvSpPr>
            <a:spLocks noChangeArrowheads="1"/>
          </p:cNvSpPr>
          <p:nvPr/>
        </p:nvSpPr>
        <p:spPr bwMode="auto">
          <a:xfrm>
            <a:off x="468313" y="4583113"/>
            <a:ext cx="85677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t>Строительство земляного полотна включает в себя</a:t>
            </a:r>
            <a:r>
              <a:rPr lang="ru-RU" altLang="ru-RU"/>
              <a:t>:</a:t>
            </a:r>
            <a:r>
              <a:rPr lang="ru-RU" altLang="ru-RU" b="1"/>
              <a:t> </a:t>
            </a:r>
            <a:r>
              <a:rPr lang="ru-RU" altLang="ru-RU" b="1">
                <a:solidFill>
                  <a:srgbClr val="FFC000"/>
                </a:solidFill>
              </a:rPr>
              <a:t>подготовительные, основные и отделочные работы</a:t>
            </a:r>
          </a:p>
        </p:txBody>
      </p:sp>
      <p:sp>
        <p:nvSpPr>
          <p:cNvPr id="11272" name="Прямоугольник 8"/>
          <p:cNvSpPr>
            <a:spLocks noChangeArrowheads="1"/>
          </p:cNvSpPr>
          <p:nvPr/>
        </p:nvSpPr>
        <p:spPr bwMode="auto">
          <a:xfrm>
            <a:off x="468313" y="5386388"/>
            <a:ext cx="856773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t>Строительно-монтажные работы </a:t>
            </a:r>
            <a:r>
              <a:rPr lang="ru-RU" altLang="ru-RU"/>
              <a:t>по равномерности и повторяемости распределения объемов работ подразделяют на:</a:t>
            </a:r>
            <a:r>
              <a:rPr lang="ru-RU" altLang="ru-RU" b="1"/>
              <a:t> </a:t>
            </a:r>
            <a:r>
              <a:rPr lang="ru-RU" altLang="ru-RU" b="1">
                <a:solidFill>
                  <a:srgbClr val="FFC000"/>
                </a:solidFill>
              </a:rPr>
              <a:t>линейные и сосредоточенные</a:t>
            </a:r>
          </a:p>
        </p:txBody>
      </p:sp>
    </p:spTree>
    <p:extLst>
      <p:ext uri="{BB962C8B-B14F-4D97-AF65-F5344CB8AC3E}">
        <p14:creationId xmlns:p14="http://schemas.microsoft.com/office/powerpoint/2010/main" val="3894750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Прямоугольник 2"/>
          <p:cNvSpPr>
            <a:spLocks noChangeArrowheads="1"/>
          </p:cNvSpPr>
          <p:nvPr/>
        </p:nvSpPr>
        <p:spPr bwMode="auto">
          <a:xfrm>
            <a:off x="468313" y="260350"/>
            <a:ext cx="85677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solidFill>
                  <a:srgbClr val="FFC000"/>
                </a:solidFill>
              </a:rPr>
              <a:t>Линейными </a:t>
            </a:r>
            <a:r>
              <a:rPr lang="ru-RU" altLang="ru-RU"/>
              <a:t>называют работы, объемы которых распределены более или менее равномерно по всей дороге и повторяются на отдельных участках с небольшими отклонениями от средних значений. К линейным относят </a:t>
            </a:r>
            <a:r>
              <a:rPr lang="ru-RU" altLang="ru-RU">
                <a:solidFill>
                  <a:srgbClr val="FFC000"/>
                </a:solidFill>
              </a:rPr>
              <a:t>возведение земляного полотна в небольших насыпях и выемках</a:t>
            </a:r>
            <a:r>
              <a:rPr lang="ru-RU" altLang="ru-RU"/>
              <a:t>.</a:t>
            </a:r>
            <a:endParaRPr lang="ru-RU" altLang="ru-RU" b="1">
              <a:solidFill>
                <a:srgbClr val="FFC000"/>
              </a:solidFill>
            </a:endParaRPr>
          </a:p>
        </p:txBody>
      </p:sp>
      <p:sp>
        <p:nvSpPr>
          <p:cNvPr id="12291" name="Прямоугольник 3"/>
          <p:cNvSpPr>
            <a:spLocks noChangeArrowheads="1"/>
          </p:cNvSpPr>
          <p:nvPr/>
        </p:nvSpPr>
        <p:spPr bwMode="auto">
          <a:xfrm>
            <a:off x="468313" y="1628775"/>
            <a:ext cx="85677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solidFill>
                  <a:srgbClr val="FFC000"/>
                </a:solidFill>
              </a:rPr>
              <a:t>Сосредоточенными </a:t>
            </a:r>
            <a:r>
              <a:rPr lang="ru-RU" altLang="ru-RU"/>
              <a:t>называют работы, встречаются на отдельных участках и площадях. К ним относят </a:t>
            </a:r>
            <a:r>
              <a:rPr lang="ru-RU" altLang="ru-RU">
                <a:solidFill>
                  <a:srgbClr val="FFC000"/>
                </a:solidFill>
              </a:rPr>
              <a:t>возведение земляного полотна в высоких насыпях и глубоких выемках</a:t>
            </a:r>
            <a:r>
              <a:rPr lang="ru-RU" altLang="ru-RU"/>
              <a:t>.</a:t>
            </a:r>
            <a:endParaRPr lang="ru-RU" altLang="ru-RU" b="1">
              <a:solidFill>
                <a:srgbClr val="FFC000"/>
              </a:solidFill>
            </a:endParaRPr>
          </a:p>
        </p:txBody>
      </p:sp>
      <p:sp>
        <p:nvSpPr>
          <p:cNvPr id="12292" name="Прямоугольник 4"/>
          <p:cNvSpPr>
            <a:spLocks noChangeArrowheads="1"/>
          </p:cNvSpPr>
          <p:nvPr/>
        </p:nvSpPr>
        <p:spPr bwMode="auto">
          <a:xfrm>
            <a:off x="468313" y="2530475"/>
            <a:ext cx="85677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t>Сосредоточенные </a:t>
            </a:r>
            <a:r>
              <a:rPr lang="ru-RU" altLang="ru-RU"/>
              <a:t>работы отличаются от </a:t>
            </a:r>
            <a:r>
              <a:rPr lang="ru-RU" altLang="ru-RU" b="1"/>
              <a:t>линейных</a:t>
            </a:r>
            <a:r>
              <a:rPr lang="ru-RU" altLang="ru-RU"/>
              <a:t> существенно большими объемами, сложностью производства и трудоемкостью.</a:t>
            </a:r>
            <a:endParaRPr lang="ru-RU" altLang="ru-RU" b="1"/>
          </a:p>
        </p:txBody>
      </p:sp>
      <p:sp>
        <p:nvSpPr>
          <p:cNvPr id="12293" name="Прямоугольник 5"/>
          <p:cNvSpPr>
            <a:spLocks noChangeArrowheads="1"/>
          </p:cNvSpPr>
          <p:nvPr/>
        </p:nvSpPr>
        <p:spPr bwMode="auto">
          <a:xfrm>
            <a:off x="468313" y="3190875"/>
            <a:ext cx="856773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t>Автомобильные дороги </a:t>
            </a:r>
            <a:r>
              <a:rPr lang="ru-RU" altLang="ru-RU"/>
              <a:t>характерны тем, что сравнительно узкой полосе практически однотипные работы распределены на большом протяжении. Поэтому все подразделения строящие сооружения или элементы дороги должны двигаться один за другим. Благодаря этой особенности такой способ работ называют </a:t>
            </a:r>
            <a:r>
              <a:rPr lang="ru-RU" altLang="ru-RU" b="1">
                <a:solidFill>
                  <a:srgbClr val="FFC000"/>
                </a:solidFill>
              </a:rPr>
              <a:t>поточный</a:t>
            </a:r>
            <a:r>
              <a:rPr lang="ru-RU" altLang="ru-RU"/>
              <a:t>, часто говорят </a:t>
            </a:r>
            <a:r>
              <a:rPr lang="ru-RU" altLang="ru-RU" b="1">
                <a:solidFill>
                  <a:srgbClr val="FFC000"/>
                </a:solidFill>
              </a:rPr>
              <a:t>поточный метод организации строительства</a:t>
            </a:r>
            <a:endParaRPr lang="ru-RU" altLang="ru-RU" b="1"/>
          </a:p>
        </p:txBody>
      </p:sp>
      <p:sp>
        <p:nvSpPr>
          <p:cNvPr id="12294" name="Прямоугольник 6"/>
          <p:cNvSpPr>
            <a:spLocks noChangeArrowheads="1"/>
          </p:cNvSpPr>
          <p:nvPr/>
        </p:nvSpPr>
        <p:spPr bwMode="auto">
          <a:xfrm>
            <a:off x="468313" y="4879975"/>
            <a:ext cx="856773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solidFill>
                  <a:srgbClr val="FFC000"/>
                </a:solidFill>
              </a:rPr>
              <a:t>Поточным методом организации строительства</a:t>
            </a:r>
            <a:r>
              <a:rPr lang="ru-RU" altLang="ru-RU"/>
              <a:t> называют организацию строительства, при которой подразделения строят сооружения или элементы дороги, передвигаясь непрерывно и параллельно в технологической последовательности. При этом каждое </a:t>
            </a:r>
            <a:r>
              <a:rPr lang="ru-RU" altLang="ru-RU" b="1">
                <a:solidFill>
                  <a:srgbClr val="FFC000"/>
                </a:solidFill>
              </a:rPr>
              <a:t>звено машин</a:t>
            </a:r>
            <a:r>
              <a:rPr lang="ru-RU" altLang="ru-RU"/>
              <a:t>, выполнив работы на участке, переходит на другой участок с учетом требований технологии</a:t>
            </a:r>
            <a:endParaRPr lang="ru-RU" altLang="ru-RU">
              <a:solidFill>
                <a:srgbClr val="FFC000"/>
              </a:solidFill>
            </a:endParaRPr>
          </a:p>
        </p:txBody>
      </p:sp>
    </p:spTree>
    <p:extLst>
      <p:ext uri="{BB962C8B-B14F-4D97-AF65-F5344CB8AC3E}">
        <p14:creationId xmlns:p14="http://schemas.microsoft.com/office/powerpoint/2010/main" val="1742542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Прямоугольник 2"/>
          <p:cNvSpPr>
            <a:spLocks noChangeArrowheads="1"/>
          </p:cNvSpPr>
          <p:nvPr/>
        </p:nvSpPr>
        <p:spPr bwMode="auto">
          <a:xfrm>
            <a:off x="477838" y="44450"/>
            <a:ext cx="8569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solidFill>
                  <a:srgbClr val="FFC000"/>
                </a:solidFill>
              </a:rPr>
              <a:t>Звено машин </a:t>
            </a:r>
            <a:r>
              <a:rPr lang="ru-RU" altLang="ru-RU"/>
              <a:t>основное низовое подразделение, объединяющее несколько одноименных машин, выполняющих одну или несколько </a:t>
            </a:r>
            <a:r>
              <a:rPr lang="ru-RU" altLang="ru-RU">
                <a:solidFill>
                  <a:srgbClr val="FFC000"/>
                </a:solidFill>
              </a:rPr>
              <a:t>рабочих технологических операций</a:t>
            </a:r>
            <a:endParaRPr lang="ru-RU" altLang="ru-RU" b="1">
              <a:solidFill>
                <a:srgbClr val="FFC000"/>
              </a:solidFill>
            </a:endParaRPr>
          </a:p>
        </p:txBody>
      </p:sp>
      <p:sp>
        <p:nvSpPr>
          <p:cNvPr id="13315" name="Прямоугольник 3"/>
          <p:cNvSpPr>
            <a:spLocks noChangeArrowheads="1"/>
          </p:cNvSpPr>
          <p:nvPr/>
        </p:nvSpPr>
        <p:spPr bwMode="auto">
          <a:xfrm>
            <a:off x="468313" y="2636838"/>
            <a:ext cx="85677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solidFill>
                  <a:srgbClr val="FFC000"/>
                </a:solidFill>
              </a:rPr>
              <a:t>Рабочая технологическая операция </a:t>
            </a:r>
            <a:r>
              <a:rPr lang="ru-RU" altLang="ru-RU"/>
              <a:t>это простейший технологически однородный и организационно неделимый элемент производственного процесса.</a:t>
            </a:r>
            <a:endParaRPr lang="ru-RU" altLang="ru-RU" b="1">
              <a:solidFill>
                <a:srgbClr val="FFC000"/>
              </a:solidFill>
            </a:endParaRPr>
          </a:p>
        </p:txBody>
      </p:sp>
      <p:sp>
        <p:nvSpPr>
          <p:cNvPr id="13316" name="Прямоугольник 4"/>
          <p:cNvSpPr>
            <a:spLocks noChangeArrowheads="1"/>
          </p:cNvSpPr>
          <p:nvPr/>
        </p:nvSpPr>
        <p:spPr bwMode="auto">
          <a:xfrm>
            <a:off x="468313" y="920750"/>
            <a:ext cx="85677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a:t>Звенья объединяются в </a:t>
            </a:r>
            <a:r>
              <a:rPr lang="ru-RU" altLang="ru-RU" b="1">
                <a:solidFill>
                  <a:srgbClr val="FFC000"/>
                </a:solidFill>
              </a:rPr>
              <a:t>бригады</a:t>
            </a:r>
            <a:r>
              <a:rPr lang="ru-RU" altLang="ru-RU"/>
              <a:t>, являющиеся основными производственными подразделениями, выполняющими несколько рабочих технологических операций.</a:t>
            </a:r>
            <a:endParaRPr lang="ru-RU" altLang="ru-RU" b="1">
              <a:solidFill>
                <a:srgbClr val="FFC000"/>
              </a:solidFill>
            </a:endParaRPr>
          </a:p>
        </p:txBody>
      </p:sp>
      <p:sp>
        <p:nvSpPr>
          <p:cNvPr id="13317" name="Прямоугольник 5"/>
          <p:cNvSpPr>
            <a:spLocks noChangeArrowheads="1"/>
          </p:cNvSpPr>
          <p:nvPr/>
        </p:nvSpPr>
        <p:spPr bwMode="auto">
          <a:xfrm>
            <a:off x="468313" y="1785938"/>
            <a:ext cx="856773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a:t>Бригады объединяются в </a:t>
            </a:r>
            <a:r>
              <a:rPr lang="ru-RU" altLang="ru-RU" b="1">
                <a:solidFill>
                  <a:srgbClr val="FFC000"/>
                </a:solidFill>
              </a:rPr>
              <a:t>машинно-дорожные отряды (МДО)</a:t>
            </a:r>
            <a:r>
              <a:rPr lang="ru-RU" altLang="ru-RU"/>
              <a:t>, выполняющие один или несколько </a:t>
            </a:r>
            <a:r>
              <a:rPr lang="ru-RU" altLang="ru-RU">
                <a:solidFill>
                  <a:srgbClr val="FFC000"/>
                </a:solidFill>
              </a:rPr>
              <a:t>комплексных рабочих процессов </a:t>
            </a:r>
            <a:r>
              <a:rPr lang="ru-RU" altLang="ru-RU"/>
              <a:t>по возведению отдельных сооружений дороги. </a:t>
            </a:r>
            <a:endParaRPr lang="ru-RU" altLang="ru-RU" b="1">
              <a:solidFill>
                <a:srgbClr val="FFC000"/>
              </a:solidFill>
            </a:endParaRPr>
          </a:p>
        </p:txBody>
      </p:sp>
      <p:sp>
        <p:nvSpPr>
          <p:cNvPr id="13318" name="Прямоугольник 6"/>
          <p:cNvSpPr>
            <a:spLocks noChangeArrowheads="1"/>
          </p:cNvSpPr>
          <p:nvPr/>
        </p:nvSpPr>
        <p:spPr bwMode="auto">
          <a:xfrm>
            <a:off x="468313" y="3513138"/>
            <a:ext cx="8567737"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solidFill>
                  <a:srgbClr val="FFC000"/>
                </a:solidFill>
              </a:rPr>
              <a:t>Комплексные рабочие процессы </a:t>
            </a:r>
            <a:r>
              <a:rPr lang="ru-RU" altLang="ru-RU"/>
              <a:t>состоят из нескольких рабочих процессов, направленных на устройство конструктивных элементов отдельных сооружений, например, слоев дорожной одежды и земляного полотна.</a:t>
            </a:r>
            <a:endParaRPr lang="ru-RU" altLang="ru-RU" b="1">
              <a:solidFill>
                <a:srgbClr val="FFC000"/>
              </a:solidFill>
            </a:endParaRPr>
          </a:p>
        </p:txBody>
      </p:sp>
      <p:sp>
        <p:nvSpPr>
          <p:cNvPr id="13319" name="Прямоугольник 7"/>
          <p:cNvSpPr>
            <a:spLocks noChangeArrowheads="1"/>
          </p:cNvSpPr>
          <p:nvPr/>
        </p:nvSpPr>
        <p:spPr bwMode="auto">
          <a:xfrm>
            <a:off x="468313" y="4676775"/>
            <a:ext cx="85677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a:t>Выполняющие работы подразделения, объединенные вместе так же называют потоком. По составу и назначению различают </a:t>
            </a:r>
            <a:r>
              <a:rPr lang="ru-RU" altLang="ru-RU">
                <a:solidFill>
                  <a:srgbClr val="FFC000"/>
                </a:solidFill>
              </a:rPr>
              <a:t>частные</a:t>
            </a:r>
            <a:r>
              <a:rPr lang="ru-RU" altLang="ru-RU"/>
              <a:t>, </a:t>
            </a:r>
            <a:r>
              <a:rPr lang="ru-RU" altLang="ru-RU">
                <a:solidFill>
                  <a:srgbClr val="FFC000"/>
                </a:solidFill>
              </a:rPr>
              <a:t>специализированные</a:t>
            </a:r>
            <a:r>
              <a:rPr lang="ru-RU" altLang="ru-RU"/>
              <a:t> и </a:t>
            </a:r>
            <a:r>
              <a:rPr lang="ru-RU" altLang="ru-RU">
                <a:solidFill>
                  <a:srgbClr val="FFC000"/>
                </a:solidFill>
              </a:rPr>
              <a:t>объектные</a:t>
            </a:r>
            <a:r>
              <a:rPr lang="ru-RU" altLang="ru-RU"/>
              <a:t> потоки</a:t>
            </a:r>
            <a:endParaRPr lang="ru-RU" altLang="ru-RU" b="1">
              <a:solidFill>
                <a:srgbClr val="FFC000"/>
              </a:solidFill>
            </a:endParaRPr>
          </a:p>
        </p:txBody>
      </p:sp>
      <p:sp>
        <p:nvSpPr>
          <p:cNvPr id="13320" name="Прямоугольник 8"/>
          <p:cNvSpPr>
            <a:spLocks noChangeArrowheads="1"/>
          </p:cNvSpPr>
          <p:nvPr/>
        </p:nvSpPr>
        <p:spPr bwMode="auto">
          <a:xfrm>
            <a:off x="468313" y="5589588"/>
            <a:ext cx="85677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solidFill>
                  <a:srgbClr val="FFC000"/>
                </a:solidFill>
              </a:rPr>
              <a:t>Частный поток</a:t>
            </a:r>
            <a:r>
              <a:rPr lang="ru-RU" altLang="ru-RU" b="1"/>
              <a:t> </a:t>
            </a:r>
            <a:r>
              <a:rPr lang="ru-RU" altLang="ru-RU"/>
              <a:t>(по сути бригада) выполняет какой либо один элемент сооружения, например, дополнительный слой основания, или один слой покрытия, отдельные работы по возведению земляного полотна.</a:t>
            </a:r>
            <a:endParaRPr lang="ru-RU" altLang="ru-RU" b="1">
              <a:solidFill>
                <a:srgbClr val="FFC000"/>
              </a:solidFill>
            </a:endParaRPr>
          </a:p>
        </p:txBody>
      </p:sp>
    </p:spTree>
    <p:extLst>
      <p:ext uri="{BB962C8B-B14F-4D97-AF65-F5344CB8AC3E}">
        <p14:creationId xmlns:p14="http://schemas.microsoft.com/office/powerpoint/2010/main" val="1366630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Прямоугольник 2"/>
          <p:cNvSpPr>
            <a:spLocks noChangeArrowheads="1"/>
          </p:cNvSpPr>
          <p:nvPr/>
        </p:nvSpPr>
        <p:spPr bwMode="auto">
          <a:xfrm>
            <a:off x="358775" y="260350"/>
            <a:ext cx="85693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dirty="0">
                <a:solidFill>
                  <a:srgbClr val="FFC000"/>
                </a:solidFill>
              </a:rPr>
              <a:t>Специализированный поток</a:t>
            </a:r>
            <a:r>
              <a:rPr lang="ru-RU" altLang="ru-RU" b="1" dirty="0"/>
              <a:t> </a:t>
            </a:r>
            <a:r>
              <a:rPr lang="ru-RU" altLang="ru-RU" dirty="0"/>
              <a:t>представляет собой совокупность частных потоков, объединенных общей строительной продукцией в виде части дороги, например, возведению земляного полотна или дорожной одежды.</a:t>
            </a:r>
            <a:endParaRPr lang="ru-RU" altLang="ru-RU" b="1" dirty="0">
              <a:solidFill>
                <a:srgbClr val="FFC000"/>
              </a:solidFill>
            </a:endParaRPr>
          </a:p>
        </p:txBody>
      </p:sp>
      <p:sp>
        <p:nvSpPr>
          <p:cNvPr id="14339" name="Прямоугольник 3"/>
          <p:cNvSpPr>
            <a:spLocks noChangeArrowheads="1"/>
          </p:cNvSpPr>
          <p:nvPr/>
        </p:nvSpPr>
        <p:spPr bwMode="auto">
          <a:xfrm>
            <a:off x="323850" y="1412875"/>
            <a:ext cx="85693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solidFill>
                  <a:srgbClr val="FFC000"/>
                </a:solidFill>
              </a:rPr>
              <a:t>Объектный поток</a:t>
            </a:r>
            <a:r>
              <a:rPr lang="ru-RU" altLang="ru-RU" b="1"/>
              <a:t> </a:t>
            </a:r>
            <a:r>
              <a:rPr lang="ru-RU" altLang="ru-RU"/>
              <a:t>совокупность специализированных потоков (по строительству земляного полотна, труб, мостов, дорожной одежды), совместной продукцией которых является участок полностью законченной автомобильной дороги.</a:t>
            </a:r>
            <a:endParaRPr lang="ru-RU" altLang="ru-RU" b="1">
              <a:solidFill>
                <a:srgbClr val="FFC000"/>
              </a:solidFill>
            </a:endParaRPr>
          </a:p>
        </p:txBody>
      </p:sp>
      <p:sp>
        <p:nvSpPr>
          <p:cNvPr id="14340" name="Прямоугольник 4"/>
          <p:cNvSpPr>
            <a:spLocks noChangeArrowheads="1"/>
          </p:cNvSpPr>
          <p:nvPr/>
        </p:nvSpPr>
        <p:spPr bwMode="auto">
          <a:xfrm>
            <a:off x="366713" y="2613025"/>
            <a:ext cx="8569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a:t>Частный поток состоит из отдельных </a:t>
            </a:r>
            <a:r>
              <a:rPr lang="ru-RU" altLang="ru-RU">
                <a:solidFill>
                  <a:srgbClr val="FFC000"/>
                </a:solidFill>
              </a:rPr>
              <a:t>захваток</a:t>
            </a:r>
            <a:r>
              <a:rPr lang="ru-RU" altLang="ru-RU"/>
              <a:t>, на которых звенья машин выполняют технологические операции.</a:t>
            </a:r>
            <a:endParaRPr lang="ru-RU" altLang="ru-RU" b="1">
              <a:solidFill>
                <a:srgbClr val="FFC000"/>
              </a:solidFill>
            </a:endParaRPr>
          </a:p>
        </p:txBody>
      </p:sp>
      <p:sp>
        <p:nvSpPr>
          <p:cNvPr id="14341" name="Прямоугольник 5"/>
          <p:cNvSpPr>
            <a:spLocks noChangeArrowheads="1"/>
          </p:cNvSpPr>
          <p:nvPr/>
        </p:nvSpPr>
        <p:spPr bwMode="auto">
          <a:xfrm>
            <a:off x="323850" y="3236913"/>
            <a:ext cx="8569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solidFill>
                  <a:srgbClr val="FFC000"/>
                </a:solidFill>
              </a:rPr>
              <a:t>Захватка</a:t>
            </a:r>
            <a:r>
              <a:rPr lang="ru-RU" altLang="ru-RU" b="1"/>
              <a:t> </a:t>
            </a:r>
            <a:r>
              <a:rPr lang="ru-RU" altLang="ru-RU"/>
              <a:t>участок работы, занимающий такую протяженность дороги (м), на котором звено машин выполняет данный технологический процесс и операции.</a:t>
            </a:r>
            <a:endParaRPr lang="ru-RU" altLang="ru-RU" b="1">
              <a:solidFill>
                <a:srgbClr val="FFC000"/>
              </a:solidFill>
            </a:endParaRPr>
          </a:p>
        </p:txBody>
      </p:sp>
      <p:sp>
        <p:nvSpPr>
          <p:cNvPr id="14342" name="Прямоугольник 6"/>
          <p:cNvSpPr>
            <a:spLocks noChangeArrowheads="1"/>
          </p:cNvSpPr>
          <p:nvPr/>
        </p:nvSpPr>
        <p:spPr bwMode="auto">
          <a:xfrm>
            <a:off x="323850" y="4162425"/>
            <a:ext cx="85693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solidFill>
                  <a:srgbClr val="FFC000"/>
                </a:solidFill>
              </a:rPr>
              <a:t>Темп работ </a:t>
            </a:r>
            <a:r>
              <a:rPr lang="ru-RU" altLang="ru-RU"/>
              <a:t>объем работ, выполняемый в течение смены, суток, месяца или года. То есть в широком понимании темп это объем работ, выполняемых за определенное строго оговариваемое время.</a:t>
            </a:r>
            <a:endParaRPr lang="ru-RU" altLang="ru-RU" b="1">
              <a:solidFill>
                <a:srgbClr val="FFC000"/>
              </a:solidFill>
            </a:endParaRPr>
          </a:p>
        </p:txBody>
      </p:sp>
    </p:spTree>
    <p:extLst>
      <p:ext uri="{BB962C8B-B14F-4D97-AF65-F5344CB8AC3E}">
        <p14:creationId xmlns:p14="http://schemas.microsoft.com/office/powerpoint/2010/main" val="1116361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Прямоугольник 2"/>
          <p:cNvSpPr>
            <a:spLocks noChangeArrowheads="1"/>
          </p:cNvSpPr>
          <p:nvPr/>
        </p:nvSpPr>
        <p:spPr bwMode="auto">
          <a:xfrm>
            <a:off x="3548063" y="182563"/>
            <a:ext cx="15287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b="1"/>
              <a:t>ВОПРОСЫ</a:t>
            </a:r>
          </a:p>
        </p:txBody>
      </p:sp>
      <p:sp>
        <p:nvSpPr>
          <p:cNvPr id="4" name="Прямоугольник 3"/>
          <p:cNvSpPr/>
          <p:nvPr/>
        </p:nvSpPr>
        <p:spPr>
          <a:xfrm>
            <a:off x="467544" y="1556792"/>
            <a:ext cx="8351837" cy="3416300"/>
          </a:xfrm>
          <a:prstGeom prst="rect">
            <a:avLst/>
          </a:prstGeom>
        </p:spPr>
        <p:txBody>
          <a:bodyPr>
            <a:spAutoFit/>
          </a:bodyPr>
          <a:lstStyle/>
          <a:p>
            <a:pPr marL="342900" indent="-342900">
              <a:buFontTx/>
              <a:buAutoNum type="arabicPeriod"/>
              <a:defRPr/>
            </a:pPr>
            <a:r>
              <a:rPr lang="ru-RU" dirty="0">
                <a:cs typeface="Arial" charset="0"/>
              </a:rPr>
              <a:t>Дайте определение технологии и организации строительства автомобильной дороги.</a:t>
            </a:r>
          </a:p>
          <a:p>
            <a:pPr marL="342900" indent="-342900">
              <a:buFontTx/>
              <a:buAutoNum type="arabicPeriod"/>
              <a:defRPr/>
            </a:pPr>
            <a:r>
              <a:rPr lang="ru-RU" dirty="0">
                <a:cs typeface="Arial" charset="0"/>
              </a:rPr>
              <a:t>Приведите классификацию работ по характерным особенностям их организации. Дайте определения видам работ.</a:t>
            </a:r>
          </a:p>
          <a:p>
            <a:pPr marL="342900" indent="-342900">
              <a:buFontTx/>
              <a:buAutoNum type="arabicPeriod"/>
              <a:defRPr/>
            </a:pPr>
            <a:r>
              <a:rPr lang="ru-RU" dirty="0">
                <a:cs typeface="Arial" charset="0"/>
              </a:rPr>
              <a:t>Как подразделяются строительно-монтажные работы по распределению объемов работ. Дайте определения видам этих работ.</a:t>
            </a:r>
          </a:p>
          <a:p>
            <a:pPr marL="342900" indent="-342900">
              <a:buFontTx/>
              <a:buAutoNum type="arabicPeriod"/>
              <a:defRPr/>
            </a:pPr>
            <a:r>
              <a:rPr lang="ru-RU" dirty="0">
                <a:cs typeface="Arial" charset="0"/>
              </a:rPr>
              <a:t>Что такое технологическая операция и комплексный технологический процесс.</a:t>
            </a:r>
          </a:p>
          <a:p>
            <a:pPr marL="342900" indent="-342900">
              <a:buFontTx/>
              <a:buAutoNum type="arabicPeriod"/>
              <a:defRPr/>
            </a:pPr>
            <a:r>
              <a:rPr lang="ru-RU" dirty="0">
                <a:cs typeface="Arial" charset="0"/>
              </a:rPr>
              <a:t>Поточный метод организации строительства. Классификация потоков. Определения. </a:t>
            </a:r>
          </a:p>
          <a:p>
            <a:pPr>
              <a:defRPr/>
            </a:pPr>
            <a:endParaRPr lang="ru-RU" dirty="0">
              <a:cs typeface="Arial" charset="0"/>
            </a:endParaRPr>
          </a:p>
        </p:txBody>
      </p:sp>
    </p:spTree>
    <p:extLst>
      <p:ext uri="{BB962C8B-B14F-4D97-AF65-F5344CB8AC3E}">
        <p14:creationId xmlns:p14="http://schemas.microsoft.com/office/powerpoint/2010/main" val="1624830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Прямоугольник 3"/>
          <p:cNvSpPr>
            <a:spLocks noChangeArrowheads="1"/>
          </p:cNvSpPr>
          <p:nvPr/>
        </p:nvSpPr>
        <p:spPr bwMode="auto">
          <a:xfrm>
            <a:off x="468313" y="765175"/>
            <a:ext cx="8207375" cy="5632450"/>
          </a:xfrm>
          <a:prstGeom prst="rect">
            <a:avLst/>
          </a:prstGeom>
          <a:gradFill rotWithShape="0">
            <a:gsLst>
              <a:gs pos="0">
                <a:srgbClr val="F0F8A6"/>
              </a:gs>
              <a:gs pos="8000">
                <a:srgbClr val="F0F8A6"/>
              </a:gs>
              <a:gs pos="50000">
                <a:srgbClr val="F0F8A6"/>
              </a:gs>
              <a:gs pos="100000">
                <a:srgbClr val="F0F8A6"/>
              </a:gs>
            </a:gsLst>
            <a:lin ang="54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ru-RU" altLang="ru-RU">
                <a:solidFill>
                  <a:srgbClr val="002060"/>
                </a:solidFill>
              </a:rPr>
              <a:t>1. Технология строительства автомобильных дорог, ч. 1. Технология строительства земляного полотна. /</a:t>
            </a:r>
            <a:r>
              <a:rPr lang="ru-RU" altLang="ru-RU">
                <a:solidFill>
                  <a:srgbClr val="C00000"/>
                </a:solidFill>
              </a:rPr>
              <a:t>В.М. Сиденко</a:t>
            </a:r>
            <a:r>
              <a:rPr lang="ru-RU" altLang="ru-RU">
                <a:solidFill>
                  <a:srgbClr val="002060"/>
                </a:solidFill>
              </a:rPr>
              <a:t>, О.Т. Батраков, А.И. Леушин. – Киев: Изд-во «Вища школа», 1970. – 236 с.</a:t>
            </a:r>
          </a:p>
          <a:p>
            <a:pPr eaLnBrk="1" hangingPunct="1"/>
            <a:r>
              <a:rPr lang="ru-RU" altLang="ru-RU">
                <a:solidFill>
                  <a:srgbClr val="002060"/>
                </a:solidFill>
              </a:rPr>
              <a:t>2. Технология и организация строительства автомобильных дорог технологии дорожных работ. – М.: Транспорт, 1972. -328 с.</a:t>
            </a:r>
          </a:p>
          <a:p>
            <a:pPr eaLnBrk="1" hangingPunct="1"/>
            <a:r>
              <a:rPr lang="ru-RU" altLang="ru-RU">
                <a:solidFill>
                  <a:srgbClr val="002060"/>
                </a:solidFill>
              </a:rPr>
              <a:t>3. Строительство автомобильных дорог Т.1: Учебник для вузов /Н.Н.</a:t>
            </a:r>
            <a:r>
              <a:rPr lang="ru-RU" altLang="ru-RU">
                <a:solidFill>
                  <a:srgbClr val="C00000"/>
                </a:solidFill>
              </a:rPr>
              <a:t> </a:t>
            </a:r>
            <a:r>
              <a:rPr lang="ru-RU" altLang="ru-RU">
                <a:solidFill>
                  <a:srgbClr val="002060"/>
                </a:solidFill>
              </a:rPr>
              <a:t>Иванов, </a:t>
            </a:r>
            <a:r>
              <a:rPr lang="ru-RU" altLang="ru-RU">
                <a:solidFill>
                  <a:srgbClr val="C00000"/>
                </a:solidFill>
              </a:rPr>
              <a:t>В.К. Некрасов</a:t>
            </a:r>
            <a:r>
              <a:rPr lang="ru-RU" altLang="ru-RU">
                <a:solidFill>
                  <a:srgbClr val="002060"/>
                </a:solidFill>
              </a:rPr>
              <a:t>, С.М. Полосин-Никитин, Е.П. Андрулионис, С.В. Коновалов, М.С. Коганзон Е.И. Богатырева; Под ред. </a:t>
            </a:r>
            <a:r>
              <a:rPr lang="ru-RU" altLang="ru-RU">
                <a:solidFill>
                  <a:srgbClr val="C00000"/>
                </a:solidFill>
              </a:rPr>
              <a:t>В.К. Некрасова.</a:t>
            </a:r>
            <a:r>
              <a:rPr lang="ru-RU" altLang="ru-RU">
                <a:solidFill>
                  <a:srgbClr val="002060"/>
                </a:solidFill>
              </a:rPr>
              <a:t> – 2-е изд., перераб. и доп. М.: Транспорт, 1980. -416 с.</a:t>
            </a:r>
          </a:p>
          <a:p>
            <a:pPr eaLnBrk="1" hangingPunct="1"/>
            <a:r>
              <a:rPr lang="ru-RU" altLang="ru-RU">
                <a:solidFill>
                  <a:srgbClr val="002060"/>
                </a:solidFill>
              </a:rPr>
              <a:t>4. Технология и организация строительства автомобильных дорог: Учеб. для вузов /</a:t>
            </a:r>
            <a:r>
              <a:rPr lang="ru-RU" altLang="ru-RU">
                <a:solidFill>
                  <a:srgbClr val="C00000"/>
                </a:solidFill>
              </a:rPr>
              <a:t>Н.В. Горелышев</a:t>
            </a:r>
            <a:r>
              <a:rPr lang="ru-RU" altLang="ru-RU">
                <a:solidFill>
                  <a:srgbClr val="002060"/>
                </a:solidFill>
              </a:rPr>
              <a:t>, С.М. Полосин-Никитин, М.С. Коганзон и др.; Под ред. </a:t>
            </a:r>
            <a:r>
              <a:rPr lang="ru-RU" altLang="ru-RU">
                <a:solidFill>
                  <a:srgbClr val="C00000"/>
                </a:solidFill>
              </a:rPr>
              <a:t>Н.В. Горелышева</a:t>
            </a:r>
            <a:r>
              <a:rPr lang="ru-RU" altLang="ru-RU">
                <a:solidFill>
                  <a:srgbClr val="002060"/>
                </a:solidFill>
              </a:rPr>
              <a:t>. – М.: Транспорт, 1992. -551 с.</a:t>
            </a:r>
          </a:p>
          <a:p>
            <a:pPr eaLnBrk="1" hangingPunct="1"/>
            <a:r>
              <a:rPr lang="ru-RU" altLang="ru-RU">
                <a:solidFill>
                  <a:srgbClr val="002060"/>
                </a:solidFill>
              </a:rPr>
              <a:t>5. </a:t>
            </a:r>
            <a:r>
              <a:rPr lang="ru-RU" altLang="ru-RU">
                <a:solidFill>
                  <a:srgbClr val="C00000"/>
                </a:solidFill>
              </a:rPr>
              <a:t>В.М. Могилевич </a:t>
            </a:r>
            <a:r>
              <a:rPr lang="ru-RU" altLang="ru-RU">
                <a:solidFill>
                  <a:srgbClr val="002060"/>
                </a:solidFill>
              </a:rPr>
              <a:t>Основы организации дорожно-строительных работ. Учебн. пособие для вузов. изд. 2-е перераб. и доп. М.: Высшая школа, 1975. - 288 с.</a:t>
            </a:r>
          </a:p>
          <a:p>
            <a:pPr eaLnBrk="1" hangingPunct="1"/>
            <a:r>
              <a:rPr lang="ru-RU" altLang="ru-RU">
                <a:solidFill>
                  <a:srgbClr val="002060"/>
                </a:solidFill>
              </a:rPr>
              <a:t>6. СНиП 3.06.03-85 Автомобильные дороги. Госстрой СССР. –  М.ГП ЦПП, 1986. – 132 с. </a:t>
            </a:r>
          </a:p>
        </p:txBody>
      </p:sp>
      <p:sp>
        <p:nvSpPr>
          <p:cNvPr id="8" name="Rectangle 2"/>
          <p:cNvSpPr txBox="1">
            <a:spLocks noChangeArrowheads="1"/>
          </p:cNvSpPr>
          <p:nvPr/>
        </p:nvSpPr>
        <p:spPr>
          <a:xfrm>
            <a:off x="611188" y="115888"/>
            <a:ext cx="7772400" cy="539750"/>
          </a:xfrm>
          <a:prstGeom prst="rect">
            <a:avLst/>
          </a:prstGeom>
          <a:solidFill>
            <a:srgbClr val="A1A5FD"/>
          </a:solidFill>
          <a:ln w="19050">
            <a:solidFill>
              <a:srgbClr val="000000"/>
            </a:solidFill>
            <a:miter lim="800000"/>
            <a:headEnd/>
            <a:tailEnd/>
          </a:ln>
        </p:spPr>
        <p:txBody>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lnSpc>
                <a:spcPts val="3000"/>
              </a:lnSpc>
              <a:spcBef>
                <a:spcPct val="20000"/>
              </a:spcBef>
              <a:defRPr/>
            </a:pPr>
            <a:r>
              <a:rPr lang="ru-RU" sz="2100" b="1" i="1" dirty="0" smtClean="0">
                <a:solidFill>
                  <a:srgbClr val="000000"/>
                </a:solidFill>
                <a:effectLst>
                  <a:outerShdw blurRad="38100" dist="38100" dir="2700000" algn="tl">
                    <a:srgbClr val="FFFFFF"/>
                  </a:outerShdw>
                </a:effectLst>
              </a:rPr>
              <a:t>Библиографический список</a:t>
            </a:r>
            <a:endParaRPr lang="ru-RU" sz="2100" dirty="0" smtClean="0">
              <a:solidFill>
                <a:srgbClr val="000000"/>
              </a:solidFill>
              <a:effectLst>
                <a:outerShdw blurRad="38100" dist="38100" dir="2700000" algn="tl">
                  <a:srgbClr val="FFFFFF"/>
                </a:outerShdw>
              </a:effectLst>
            </a:endParaRPr>
          </a:p>
        </p:txBody>
      </p:sp>
    </p:spTree>
    <p:extLst>
      <p:ext uri="{BB962C8B-B14F-4D97-AF65-F5344CB8AC3E}">
        <p14:creationId xmlns:p14="http://schemas.microsoft.com/office/powerpoint/2010/main" val="3401242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706" y="1214754"/>
            <a:ext cx="5778642" cy="4824398"/>
          </a:xfrm>
          <a:prstGeom prst="rect">
            <a:avLst/>
          </a:prstGeom>
        </p:spPr>
        <p:txBody>
          <a:bodyPr wrap="square">
            <a:spAutoFit/>
          </a:bodyPr>
          <a:lstStyle/>
          <a:p>
            <a:pPr algn="ctr">
              <a:defRPr/>
            </a:pPr>
            <a:r>
              <a:rPr lang="ru-RU" sz="1350" b="1" dirty="0">
                <a:solidFill>
                  <a:schemeClr val="accent2">
                    <a:lumMod val="75000"/>
                  </a:schemeClr>
                </a:solidFill>
              </a:rPr>
              <a:t>Список литературы :</a:t>
            </a:r>
            <a:endParaRPr lang="ru-RU" sz="1050" b="1" u="sng" dirty="0">
              <a:solidFill>
                <a:schemeClr val="accent2">
                  <a:lumMod val="75000"/>
                </a:schemeClr>
              </a:solidFill>
            </a:endParaRPr>
          </a:p>
          <a:p>
            <a:pPr algn="ctr">
              <a:defRPr/>
            </a:pPr>
            <a:endParaRPr lang="ru-RU" sz="1050" b="1" u="sng" dirty="0">
              <a:solidFill>
                <a:schemeClr val="accent2">
                  <a:lumMod val="75000"/>
                </a:schemeClr>
              </a:solidFill>
            </a:endParaRPr>
          </a:p>
          <a:p>
            <a:pPr algn="ctr">
              <a:defRPr/>
            </a:pPr>
            <a:endParaRPr lang="ru-RU" sz="1050" b="1" dirty="0">
              <a:solidFill>
                <a:schemeClr val="accent2">
                  <a:lumMod val="75000"/>
                </a:schemeClr>
              </a:solidFill>
            </a:endParaRPr>
          </a:p>
          <a:p>
            <a:pPr algn="just"/>
            <a:r>
              <a:rPr lang="ru-RU" sz="1050" b="1" dirty="0">
                <a:solidFill>
                  <a:schemeClr val="accent2">
                    <a:lumMod val="75000"/>
                  </a:schemeClr>
                </a:solidFill>
              </a:rPr>
              <a:t>Авдеев Ю.А. Выработка и анализ плановых решений в сложных проектах. «Экономика», 2001.</a:t>
            </a:r>
          </a:p>
          <a:p>
            <a:pPr algn="just"/>
            <a:r>
              <a:rPr lang="ru-RU" sz="1050" b="1" dirty="0">
                <a:solidFill>
                  <a:schemeClr val="accent2">
                    <a:lumMod val="75000"/>
                  </a:schemeClr>
                </a:solidFill>
              </a:rPr>
              <a:t>А н т о н о в А. М., Б о ч и н В. А., К а л е ч и ц Е. В. Организация и пла­нирование дорожного строительства. «Транспорт», 1988.</a:t>
            </a:r>
          </a:p>
          <a:p>
            <a:pPr algn="just"/>
            <a:r>
              <a:rPr lang="ru-RU" sz="1050" b="1" dirty="0">
                <a:solidFill>
                  <a:schemeClr val="accent2">
                    <a:lumMod val="75000"/>
                  </a:schemeClr>
                </a:solidFill>
              </a:rPr>
              <a:t>Б а т р а к о в О. Т., С и д е и к о В. М. Организация дорожно-строитель­ных работ. «Транспорт», 1996.</a:t>
            </a:r>
          </a:p>
          <a:p>
            <a:pPr algn="just"/>
            <a:r>
              <a:rPr lang="ru-RU" sz="1050" b="1" dirty="0">
                <a:solidFill>
                  <a:schemeClr val="accent2">
                    <a:lumMod val="75000"/>
                  </a:schemeClr>
                </a:solidFill>
              </a:rPr>
              <a:t>Г в и ш и а н и Д. М. Организация и управление. «Наука», 1992.</a:t>
            </a:r>
          </a:p>
          <a:p>
            <a:pPr algn="just"/>
            <a:r>
              <a:rPr lang="ru-RU" sz="1050" b="1" dirty="0">
                <a:solidFill>
                  <a:schemeClr val="accent2">
                    <a:lumMod val="75000"/>
                  </a:schemeClr>
                </a:solidFill>
              </a:rPr>
              <a:t>Галкин И. Г. [и др.]. Технология и организация строительного про­изводства. «Высшая школа», 1999.</a:t>
            </a:r>
          </a:p>
          <a:p>
            <a:pPr algn="just"/>
            <a:r>
              <a:rPr lang="ru-RU" sz="1050" b="1" dirty="0">
                <a:solidFill>
                  <a:schemeClr val="accent2">
                    <a:lumMod val="75000"/>
                  </a:schemeClr>
                </a:solidFill>
              </a:rPr>
              <a:t>Дубровин Е. Н. [и др.]. Организация строительства и эксплуатации городских улиц. «Высшая школа», 2002.</a:t>
            </a:r>
          </a:p>
          <a:p>
            <a:pPr algn="just"/>
            <a:r>
              <a:rPr lang="ru-RU" sz="1050" b="1" dirty="0">
                <a:solidFill>
                  <a:schemeClr val="accent2">
                    <a:lumMod val="75000"/>
                  </a:schemeClr>
                </a:solidFill>
              </a:rPr>
              <a:t>Золотарь И. А. Экономика дорожного строительства и военно-дорож­ных работ. Л., Военная ордена Ленина Академия тыла и транспорта, 1998.</a:t>
            </a:r>
          </a:p>
          <a:p>
            <a:pPr algn="just"/>
            <a:r>
              <a:rPr lang="ru-RU" sz="1050" b="1" dirty="0">
                <a:solidFill>
                  <a:schemeClr val="accent2">
                    <a:lumMod val="75000"/>
                  </a:schemeClr>
                </a:solidFill>
              </a:rPr>
              <a:t>Золотарь И. А. Математические методы в дорожном строительстве. «Транспорт», 2004.</a:t>
            </a:r>
          </a:p>
          <a:p>
            <a:pPr algn="just"/>
            <a:r>
              <a:rPr lang="ru-RU" sz="1050" b="1" dirty="0">
                <a:solidFill>
                  <a:schemeClr val="accent2">
                    <a:lumMod val="75000"/>
                  </a:schemeClr>
                </a:solidFill>
              </a:rPr>
              <a:t>И в а н о в [и др.]. Строительство автомобильных дорог. Ч. I и II. «Транспорт», 1970.</a:t>
            </a:r>
          </a:p>
          <a:p>
            <a:pPr algn="just"/>
            <a:r>
              <a:rPr lang="ru-RU" sz="1050" b="1" dirty="0">
                <a:solidFill>
                  <a:schemeClr val="accent2">
                    <a:lumMod val="75000"/>
                  </a:schemeClr>
                </a:solidFill>
              </a:rPr>
              <a:t>Инструкция по определению экономической эффективности капитальных вложений в строительстве СН 423—71. Госстрой СССР. </a:t>
            </a:r>
            <a:r>
              <a:rPr lang="ru-RU" sz="1050" b="1" dirty="0" err="1">
                <a:solidFill>
                  <a:schemeClr val="accent2">
                    <a:lumMod val="75000"/>
                  </a:schemeClr>
                </a:solidFill>
              </a:rPr>
              <a:t>Стройиздат</a:t>
            </a:r>
            <a:r>
              <a:rPr lang="ru-RU" sz="1050" b="1" dirty="0">
                <a:solidFill>
                  <a:schemeClr val="accent2">
                    <a:lumMod val="75000"/>
                  </a:schemeClr>
                </a:solidFill>
              </a:rPr>
              <a:t>, 2002.</a:t>
            </a:r>
          </a:p>
          <a:p>
            <a:pPr algn="just"/>
            <a:r>
              <a:rPr lang="ru-RU" sz="1050" b="1" dirty="0" err="1">
                <a:solidFill>
                  <a:schemeClr val="accent2">
                    <a:lumMod val="75000"/>
                  </a:schemeClr>
                </a:solidFill>
              </a:rPr>
              <a:t>Канторер</a:t>
            </a:r>
            <a:r>
              <a:rPr lang="ru-RU" sz="1050" b="1" dirty="0">
                <a:solidFill>
                  <a:schemeClr val="accent2">
                    <a:lumMod val="75000"/>
                  </a:schemeClr>
                </a:solidFill>
              </a:rPr>
              <a:t> С. Е. Методы обоснования эффективности применения ма­шин в строительстве. </a:t>
            </a:r>
            <a:r>
              <a:rPr lang="ru-RU" sz="1050" b="1" dirty="0" err="1">
                <a:solidFill>
                  <a:schemeClr val="accent2">
                    <a:lumMod val="75000"/>
                  </a:schemeClr>
                </a:solidFill>
              </a:rPr>
              <a:t>Стройиздат</a:t>
            </a:r>
            <a:r>
              <a:rPr lang="ru-RU" sz="1050" b="1" dirty="0">
                <a:solidFill>
                  <a:schemeClr val="accent2">
                    <a:lumMod val="75000"/>
                  </a:schemeClr>
                </a:solidFill>
              </a:rPr>
              <a:t>, 1999.</a:t>
            </a:r>
          </a:p>
          <a:p>
            <a:pPr algn="just"/>
            <a:r>
              <a:rPr lang="ru-RU" sz="1050" b="1" dirty="0">
                <a:solidFill>
                  <a:schemeClr val="accent2">
                    <a:lumMod val="75000"/>
                  </a:schemeClr>
                </a:solidFill>
              </a:rPr>
              <a:t>Указания по разработке сетевых графиков и применению их в строи­тельстве. СН 391—68. Госстрой СССР. </a:t>
            </a:r>
            <a:r>
              <a:rPr lang="ru-RU" sz="1050" b="1" dirty="0" err="1">
                <a:solidFill>
                  <a:schemeClr val="accent2">
                    <a:lumMod val="75000"/>
                  </a:schemeClr>
                </a:solidFill>
              </a:rPr>
              <a:t>Стройиздат</a:t>
            </a:r>
            <a:r>
              <a:rPr lang="ru-RU" sz="1050" b="1" dirty="0">
                <a:solidFill>
                  <a:schemeClr val="accent2">
                    <a:lumMod val="75000"/>
                  </a:schemeClr>
                </a:solidFill>
              </a:rPr>
              <a:t>, 1999.</a:t>
            </a:r>
          </a:p>
          <a:p>
            <a:pPr algn="just"/>
            <a:r>
              <a:rPr lang="ru-RU" sz="1050" b="1" dirty="0">
                <a:solidFill>
                  <a:schemeClr val="accent2">
                    <a:lumMod val="75000"/>
                  </a:schemeClr>
                </a:solidFill>
              </a:rPr>
              <a:t>Орешкин Б. М. [и др.]. Примеры проектирования технологии дорож­но-строительных работ. «Транспорт», 1996.</a:t>
            </a:r>
          </a:p>
          <a:p>
            <a:pPr algn="just"/>
            <a:r>
              <a:rPr lang="ru-RU" sz="1050" b="1" dirty="0">
                <a:solidFill>
                  <a:schemeClr val="accent2">
                    <a:lumMod val="75000"/>
                  </a:schemeClr>
                </a:solidFill>
              </a:rPr>
              <a:t>П а р а у б е к Г. Э. Сетевое планирование и управление. «Экономика»,2000.</a:t>
            </a:r>
          </a:p>
        </p:txBody>
      </p:sp>
    </p:spTree>
    <p:extLst>
      <p:ext uri="{BB962C8B-B14F-4D97-AF65-F5344CB8AC3E}">
        <p14:creationId xmlns:p14="http://schemas.microsoft.com/office/powerpoint/2010/main" val="4174421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476672"/>
            <a:ext cx="7704856" cy="6186309"/>
          </a:xfrm>
          <a:prstGeom prst="rect">
            <a:avLst/>
          </a:prstGeom>
        </p:spPr>
        <p:txBody>
          <a:bodyPr wrap="square">
            <a:spAutoFit/>
          </a:bodyPr>
          <a:lstStyle/>
          <a:p>
            <a:pPr algn="ctr">
              <a:defRPr/>
            </a:pPr>
            <a:r>
              <a:rPr lang="ru-RU" b="1" dirty="0" smtClean="0">
                <a:solidFill>
                  <a:schemeClr val="accent2">
                    <a:lumMod val="75000"/>
                  </a:schemeClr>
                </a:solidFill>
              </a:rPr>
              <a:t>Список литературы :</a:t>
            </a:r>
            <a:endParaRPr lang="ru-RU" sz="1400" b="1" u="sng" dirty="0">
              <a:solidFill>
                <a:schemeClr val="accent2">
                  <a:lumMod val="75000"/>
                </a:schemeClr>
              </a:solidFill>
            </a:endParaRPr>
          </a:p>
          <a:p>
            <a:pPr algn="ctr">
              <a:defRPr/>
            </a:pPr>
            <a:endParaRPr lang="ru-RU" sz="1400" b="1" u="sng" dirty="0" smtClean="0">
              <a:solidFill>
                <a:schemeClr val="accent2">
                  <a:lumMod val="75000"/>
                </a:schemeClr>
              </a:solidFill>
            </a:endParaRPr>
          </a:p>
          <a:p>
            <a:pPr algn="ctr">
              <a:defRPr/>
            </a:pPr>
            <a:endParaRPr lang="ru-RU" sz="1400" b="1" dirty="0">
              <a:solidFill>
                <a:schemeClr val="accent2">
                  <a:lumMod val="75000"/>
                </a:schemeClr>
              </a:solidFill>
            </a:endParaRPr>
          </a:p>
          <a:p>
            <a:pPr algn="just"/>
            <a:r>
              <a:rPr lang="ru-RU" sz="1400" b="1" dirty="0">
                <a:solidFill>
                  <a:schemeClr val="accent2">
                    <a:lumMod val="75000"/>
                  </a:schemeClr>
                </a:solidFill>
              </a:rPr>
              <a:t>Авдеев Ю.А. Выработка и анализ плановых решений в сложных проектах. «Экономика», 2001.</a:t>
            </a:r>
          </a:p>
          <a:p>
            <a:pPr algn="just"/>
            <a:r>
              <a:rPr lang="ru-RU" sz="1400" b="1" dirty="0">
                <a:solidFill>
                  <a:schemeClr val="accent2">
                    <a:lumMod val="75000"/>
                  </a:schemeClr>
                </a:solidFill>
              </a:rPr>
              <a:t>А н т о н о в А. М., Б о ч и н В. А., К а л е ч и ц Е. В. Организация и пла­нирование дорожного строительства. «Транспорт», 1988.</a:t>
            </a:r>
          </a:p>
          <a:p>
            <a:pPr algn="just"/>
            <a:r>
              <a:rPr lang="ru-RU" sz="1400" b="1" dirty="0">
                <a:solidFill>
                  <a:schemeClr val="accent2">
                    <a:lumMod val="75000"/>
                  </a:schemeClr>
                </a:solidFill>
              </a:rPr>
              <a:t>Б а т р а к о в О. Т., С и д е и к о В. М. Организация дорожно-строитель­ных работ. «Транспорт», 1996.</a:t>
            </a:r>
          </a:p>
          <a:p>
            <a:pPr algn="just"/>
            <a:r>
              <a:rPr lang="ru-RU" sz="1400" b="1" dirty="0">
                <a:solidFill>
                  <a:schemeClr val="accent2">
                    <a:lumMod val="75000"/>
                  </a:schemeClr>
                </a:solidFill>
              </a:rPr>
              <a:t>Г в и ш и а н и Д. М. Организация и управление. «Наука», 1992.</a:t>
            </a:r>
          </a:p>
          <a:p>
            <a:pPr algn="just"/>
            <a:r>
              <a:rPr lang="ru-RU" sz="1400" b="1" dirty="0">
                <a:solidFill>
                  <a:schemeClr val="accent2">
                    <a:lumMod val="75000"/>
                  </a:schemeClr>
                </a:solidFill>
              </a:rPr>
              <a:t>Галкин И. Г. [и др.]. Технология и организация строительного про­изводства. «Высшая школа», 1999.</a:t>
            </a:r>
          </a:p>
          <a:p>
            <a:pPr algn="just"/>
            <a:r>
              <a:rPr lang="ru-RU" sz="1400" b="1" dirty="0">
                <a:solidFill>
                  <a:schemeClr val="accent2">
                    <a:lumMod val="75000"/>
                  </a:schemeClr>
                </a:solidFill>
              </a:rPr>
              <a:t>Дубровин Е. Н. [и др.]. Организация строительства и эксплуатации городских улиц. «Высшая школа», 2002.</a:t>
            </a:r>
          </a:p>
          <a:p>
            <a:pPr algn="just"/>
            <a:r>
              <a:rPr lang="ru-RU" sz="1400" b="1" dirty="0">
                <a:solidFill>
                  <a:schemeClr val="accent2">
                    <a:lumMod val="75000"/>
                  </a:schemeClr>
                </a:solidFill>
              </a:rPr>
              <a:t>Золотарь И. А. Экономика дорожного строительства и военно-дорож­ных работ. Л., Военная ордена Ленина Академия тыла и транспорта, 1998.</a:t>
            </a:r>
          </a:p>
          <a:p>
            <a:pPr algn="just"/>
            <a:r>
              <a:rPr lang="ru-RU" sz="1400" b="1" dirty="0">
                <a:solidFill>
                  <a:schemeClr val="accent2">
                    <a:lumMod val="75000"/>
                  </a:schemeClr>
                </a:solidFill>
              </a:rPr>
              <a:t>Золотарь И. А. Математические методы в дорожном строительстве. «Транспорт», 2004.</a:t>
            </a:r>
          </a:p>
          <a:p>
            <a:pPr algn="just"/>
            <a:r>
              <a:rPr lang="ru-RU" sz="1400" b="1" dirty="0">
                <a:solidFill>
                  <a:schemeClr val="accent2">
                    <a:lumMod val="75000"/>
                  </a:schemeClr>
                </a:solidFill>
              </a:rPr>
              <a:t>И в а н о в [и др.]. Строительство автомобильных дорог. Ч. I и II. «Транспорт», 1970.</a:t>
            </a:r>
          </a:p>
          <a:p>
            <a:pPr algn="just"/>
            <a:r>
              <a:rPr lang="ru-RU" sz="1400" b="1" dirty="0">
                <a:solidFill>
                  <a:schemeClr val="accent2">
                    <a:lumMod val="75000"/>
                  </a:schemeClr>
                </a:solidFill>
              </a:rPr>
              <a:t>Инструкция по определению экономической эффективности капитальных вложений в строительстве СН 423—71. Госстрой СССР. </a:t>
            </a:r>
            <a:r>
              <a:rPr lang="ru-RU" sz="1400" b="1" dirty="0" err="1">
                <a:solidFill>
                  <a:schemeClr val="accent2">
                    <a:lumMod val="75000"/>
                  </a:schemeClr>
                </a:solidFill>
              </a:rPr>
              <a:t>Стройиздат</a:t>
            </a:r>
            <a:r>
              <a:rPr lang="ru-RU" sz="1400" b="1" dirty="0">
                <a:solidFill>
                  <a:schemeClr val="accent2">
                    <a:lumMod val="75000"/>
                  </a:schemeClr>
                </a:solidFill>
              </a:rPr>
              <a:t>, 2002.</a:t>
            </a:r>
          </a:p>
          <a:p>
            <a:pPr algn="just"/>
            <a:r>
              <a:rPr lang="ru-RU" sz="1400" b="1" dirty="0" err="1">
                <a:solidFill>
                  <a:schemeClr val="accent2">
                    <a:lumMod val="75000"/>
                  </a:schemeClr>
                </a:solidFill>
              </a:rPr>
              <a:t>Канторер</a:t>
            </a:r>
            <a:r>
              <a:rPr lang="ru-RU" sz="1400" b="1" dirty="0">
                <a:solidFill>
                  <a:schemeClr val="accent2">
                    <a:lumMod val="75000"/>
                  </a:schemeClr>
                </a:solidFill>
              </a:rPr>
              <a:t> С. Е. Методы обоснования эффективности применения ма­шин в строительстве. </a:t>
            </a:r>
            <a:r>
              <a:rPr lang="ru-RU" sz="1400" b="1" dirty="0" err="1">
                <a:solidFill>
                  <a:schemeClr val="accent2">
                    <a:lumMod val="75000"/>
                  </a:schemeClr>
                </a:solidFill>
              </a:rPr>
              <a:t>Стройиздат</a:t>
            </a:r>
            <a:r>
              <a:rPr lang="ru-RU" sz="1400" b="1" dirty="0">
                <a:solidFill>
                  <a:schemeClr val="accent2">
                    <a:lumMod val="75000"/>
                  </a:schemeClr>
                </a:solidFill>
              </a:rPr>
              <a:t>, 1999.</a:t>
            </a:r>
          </a:p>
          <a:p>
            <a:pPr algn="just"/>
            <a:r>
              <a:rPr lang="ru-RU" sz="1400" b="1" dirty="0">
                <a:solidFill>
                  <a:schemeClr val="accent2">
                    <a:lumMod val="75000"/>
                  </a:schemeClr>
                </a:solidFill>
              </a:rPr>
              <a:t>Указания по разработке сетевых графиков и применению их в строи­тельстве. СН 391—68. Госстрой СССР. </a:t>
            </a:r>
            <a:r>
              <a:rPr lang="ru-RU" sz="1400" b="1" dirty="0" err="1">
                <a:solidFill>
                  <a:schemeClr val="accent2">
                    <a:lumMod val="75000"/>
                  </a:schemeClr>
                </a:solidFill>
              </a:rPr>
              <a:t>Стройиздат</a:t>
            </a:r>
            <a:r>
              <a:rPr lang="ru-RU" sz="1400" b="1" dirty="0">
                <a:solidFill>
                  <a:schemeClr val="accent2">
                    <a:lumMod val="75000"/>
                  </a:schemeClr>
                </a:solidFill>
              </a:rPr>
              <a:t>, 1999.</a:t>
            </a:r>
          </a:p>
          <a:p>
            <a:pPr algn="just"/>
            <a:r>
              <a:rPr lang="ru-RU" sz="1400" b="1" dirty="0">
                <a:solidFill>
                  <a:schemeClr val="accent2">
                    <a:lumMod val="75000"/>
                  </a:schemeClr>
                </a:solidFill>
              </a:rPr>
              <a:t>Орешкин Б. М. [и др.]. Примеры проектирования технологии дорож­но-строительных работ. «Транспорт», 1996.</a:t>
            </a:r>
          </a:p>
          <a:p>
            <a:pPr algn="just"/>
            <a:r>
              <a:rPr lang="ru-RU" sz="1400" b="1" dirty="0">
                <a:solidFill>
                  <a:schemeClr val="accent2">
                    <a:lumMod val="75000"/>
                  </a:schemeClr>
                </a:solidFill>
              </a:rPr>
              <a:t>П а р а у б е к Г. Э. Сетевое планирование и управление. «Экономика»,2000.</a:t>
            </a:r>
          </a:p>
        </p:txBody>
      </p:sp>
    </p:spTree>
    <p:extLst>
      <p:ext uri="{BB962C8B-B14F-4D97-AF65-F5344CB8AC3E}">
        <p14:creationId xmlns:p14="http://schemas.microsoft.com/office/powerpoint/2010/main" val="1472515679"/>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2088</TotalTime>
  <Words>1517</Words>
  <Application>Microsoft Office PowerPoint</Application>
  <PresentationFormat>Экран (4:3)</PresentationFormat>
  <Paragraphs>97</Paragraphs>
  <Slides>12</Slides>
  <Notes>9</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Century Gothic</vt:lpstr>
      <vt:lpstr>Verdana</vt:lpstr>
      <vt:lpstr>Wingdings 3</vt:lpstr>
      <vt:lpstr>Легкий дым</vt:lpstr>
      <vt:lpstr> Организация и планирование строительства  транспортных сооружений</vt:lpstr>
      <vt:lpstr>ОиПСТР  Тема 6 Лекция 9 Организация строительства автомобильных дорог.</vt:lpstr>
      <vt:lpstr>Земляное полотно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Условия Эксплуатации дорожных конструкций</dc:title>
  <dc:creator>svkube</dc:creator>
  <cp:lastModifiedBy>User</cp:lastModifiedBy>
  <cp:revision>90</cp:revision>
  <dcterms:created xsi:type="dcterms:W3CDTF">2014-09-03T06:40:38Z</dcterms:created>
  <dcterms:modified xsi:type="dcterms:W3CDTF">2021-12-22T09:05:21Z</dcterms:modified>
</cp:coreProperties>
</file>